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318" r:id="rId2"/>
    <p:sldId id="355" r:id="rId3"/>
    <p:sldId id="421" r:id="rId4"/>
    <p:sldId id="422" r:id="rId5"/>
    <p:sldId id="423" r:id="rId6"/>
    <p:sldId id="424" r:id="rId7"/>
    <p:sldId id="425" r:id="rId8"/>
    <p:sldId id="426" r:id="rId9"/>
    <p:sldId id="427" r:id="rId10"/>
    <p:sldId id="428" r:id="rId11"/>
    <p:sldId id="430" r:id="rId12"/>
    <p:sldId id="431" r:id="rId13"/>
    <p:sldId id="432" r:id="rId14"/>
    <p:sldId id="383" r:id="rId15"/>
    <p:sldId id="433" r:id="rId16"/>
    <p:sldId id="434" r:id="rId17"/>
    <p:sldId id="473" r:id="rId18"/>
    <p:sldId id="474" r:id="rId19"/>
    <p:sldId id="435" r:id="rId20"/>
    <p:sldId id="436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48" r:id="rId30"/>
    <p:sldId id="475" r:id="rId31"/>
    <p:sldId id="449" r:id="rId32"/>
    <p:sldId id="450" r:id="rId33"/>
    <p:sldId id="451" r:id="rId34"/>
    <p:sldId id="452" r:id="rId35"/>
    <p:sldId id="453" r:id="rId36"/>
    <p:sldId id="454" r:id="rId37"/>
    <p:sldId id="455" r:id="rId38"/>
    <p:sldId id="476" r:id="rId39"/>
    <p:sldId id="456" r:id="rId40"/>
    <p:sldId id="457" r:id="rId41"/>
    <p:sldId id="458" r:id="rId42"/>
    <p:sldId id="460" r:id="rId43"/>
    <p:sldId id="461" r:id="rId44"/>
    <p:sldId id="459" r:id="rId45"/>
    <p:sldId id="462" r:id="rId46"/>
    <p:sldId id="463" r:id="rId47"/>
    <p:sldId id="464" r:id="rId48"/>
    <p:sldId id="465" r:id="rId49"/>
    <p:sldId id="466" r:id="rId50"/>
  </p:sldIdLst>
  <p:sldSz cx="9144000" cy="6858000" type="screen4x3"/>
  <p:notesSz cx="6858000" cy="91440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432">
          <p15:clr>
            <a:srgbClr val="A4A3A4"/>
          </p15:clr>
        </p15:guide>
        <p15:guide id="4" orient="horz" pos="864">
          <p15:clr>
            <a:srgbClr val="A4A3A4"/>
          </p15:clr>
        </p15:guide>
        <p15:guide id="5" orient="horz" pos="4017">
          <p15:clr>
            <a:srgbClr val="A4A3A4"/>
          </p15:clr>
        </p15:guide>
        <p15:guide id="6" pos="288">
          <p15:clr>
            <a:srgbClr val="A4A3A4"/>
          </p15:clr>
        </p15:guide>
        <p15:guide id="7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chung2012@gmail.com" initials="s" lastIdx="1" clrIdx="0">
    <p:extLst>
      <p:ext uri="{19B8F6BF-5375-455C-9EA6-DF929625EA0E}">
        <p15:presenceInfo xmlns:p15="http://schemas.microsoft.com/office/powerpoint/2012/main" userId="2c7de94c0f77da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FA3"/>
    <a:srgbClr val="D4EAE4"/>
    <a:srgbClr val="001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31" autoAdjust="0"/>
    <p:restoredTop sz="95122" autoAdjust="0"/>
  </p:normalViewPr>
  <p:slideViewPr>
    <p:cSldViewPr>
      <p:cViewPr varScale="1">
        <p:scale>
          <a:sx n="114" d="100"/>
          <a:sy n="114" d="100"/>
        </p:scale>
        <p:origin x="1062" y="96"/>
      </p:cViewPr>
      <p:guideLst>
        <p:guide orient="horz" pos="2160"/>
        <p:guide pos="2880"/>
        <p:guide orient="horz" pos="432"/>
        <p:guide orient="horz" pos="864"/>
        <p:guide orient="horz" pos="4017"/>
        <p:guide pos="288"/>
        <p:guide pos="54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1794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D874E-E9D5-433B-A149-BDF6BFDD40A8}" type="datetimeFigureOut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CAA22-461C-45B4-A301-BFCA580174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922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51F04-9E25-42C3-8BC5-EC2E8469D95E}" type="datetimeFigureOut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D6722-9B4D-4E29-B226-C325925A811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59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52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85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091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1974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BF78A6-6942-440F-9655-1DC0E3C5C1F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white">
          <a:xfrm>
            <a:off x="0" y="0"/>
            <a:ext cx="9144000" cy="3886200"/>
          </a:xfrm>
          <a:prstGeom prst="rect">
            <a:avLst/>
          </a:prstGeom>
          <a:solidFill>
            <a:srgbClr val="007FA3"/>
          </a:solidFill>
          <a:ln>
            <a:solidFill>
              <a:srgbClr val="007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7772400" cy="2838451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687" y="3962400"/>
            <a:ext cx="7794626" cy="17526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F6EFB-3F44-496C-A842-1E0B3D3B975A}" type="datetimeFigureOut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2350-5261-4F5C-9DF5-EF0D264FC8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600200" y="6429345"/>
            <a:ext cx="7162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1" dirty="0">
                <a:ea typeface="Verdana" panose="020B0604030504040204" pitchFamily="34" charset="0"/>
                <a:cs typeface="Verdana" panose="020B0604030504040204" pitchFamily="34" charset="0"/>
              </a:rPr>
              <a:t>Copyright © 2019 Pearson Education Ltd.</a:t>
            </a:r>
          </a:p>
        </p:txBody>
      </p:sp>
    </p:spTree>
    <p:extLst>
      <p:ext uri="{BB962C8B-B14F-4D97-AF65-F5344CB8AC3E}">
        <p14:creationId xmlns:p14="http://schemas.microsoft.com/office/powerpoint/2010/main" val="887980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9DF6EFB-3F44-496C-A842-1E0B3D3B975A}" type="datetimeFigureOut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0B2350-5261-4F5C-9DF5-EF0D264FC8D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Pearson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0" y="6376789"/>
            <a:ext cx="918000" cy="27991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600200" y="6429345"/>
            <a:ext cx="7162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1" dirty="0">
                <a:ea typeface="Verdana" panose="020B0604030504040204" pitchFamily="34" charset="0"/>
                <a:cs typeface="Verdana" panose="020B0604030504040204" pitchFamily="34" charset="0"/>
              </a:rPr>
              <a:t>Copyright © 2019 Pearson Education Ltd.</a:t>
            </a:r>
          </a:p>
        </p:txBody>
      </p:sp>
    </p:spTree>
    <p:extLst>
      <p:ext uri="{BB962C8B-B14F-4D97-AF65-F5344CB8AC3E}">
        <p14:creationId xmlns:p14="http://schemas.microsoft.com/office/powerpoint/2010/main" val="3711136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215372"/>
            <a:ext cx="8229600" cy="62282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16430"/>
            <a:ext cx="8229600" cy="47897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007FA3"/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Add edition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029200" y="1600201"/>
            <a:ext cx="3657600" cy="1600199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000" baseline="0"/>
            </a:lvl1pPr>
            <a:lvl2pPr marL="0" indent="0">
              <a:spcBef>
                <a:spcPts val="0"/>
              </a:spcBef>
              <a:buNone/>
              <a:defRPr sz="4400"/>
            </a:lvl2pPr>
            <a:lvl3pPr marL="0" indent="0">
              <a:spcBef>
                <a:spcPts val="0"/>
              </a:spcBef>
              <a:buNone/>
              <a:defRPr sz="4400"/>
            </a:lvl3pPr>
            <a:lvl4pPr marL="0" indent="0">
              <a:spcBef>
                <a:spcPts val="0"/>
              </a:spcBef>
              <a:buNone/>
              <a:defRPr sz="4400"/>
            </a:lvl4pPr>
            <a:lvl5pPr marL="0" indent="0">
              <a:spcBef>
                <a:spcPts val="0"/>
              </a:spcBef>
              <a:buNone/>
              <a:defRPr sz="4400"/>
            </a:lvl5pPr>
            <a:lvl6pPr marL="0" indent="0">
              <a:spcBef>
                <a:spcPts val="0"/>
              </a:spcBef>
              <a:buNone/>
              <a:defRPr sz="4400"/>
            </a:lvl6pPr>
            <a:lvl7pPr marL="0" indent="0">
              <a:spcBef>
                <a:spcPts val="0"/>
              </a:spcBef>
              <a:buNone/>
              <a:defRPr sz="4400"/>
            </a:lvl7pPr>
            <a:lvl8pPr marL="0" indent="0">
              <a:spcBef>
                <a:spcPts val="0"/>
              </a:spcBef>
              <a:buNone/>
              <a:defRPr sz="4400"/>
            </a:lvl8pPr>
            <a:lvl9pPr marL="0" indent="0">
              <a:spcBef>
                <a:spcPts val="0"/>
              </a:spcBef>
              <a:buNone/>
              <a:defRPr sz="4400"/>
            </a:lvl9pPr>
          </a:lstStyle>
          <a:p>
            <a:pPr lvl="0"/>
            <a:r>
              <a:rPr lang="en-US" dirty="0"/>
              <a:t>Chapter ##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5029200" y="3200400"/>
            <a:ext cx="3657600" cy="29257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  <a:lvl6pPr marL="0" indent="0">
              <a:spcBef>
                <a:spcPts val="0"/>
              </a:spcBef>
              <a:buNone/>
              <a:defRPr/>
            </a:lvl6pPr>
            <a:lvl7pPr marL="0" indent="0">
              <a:spcBef>
                <a:spcPts val="0"/>
              </a:spcBef>
              <a:buNone/>
              <a:defRPr/>
            </a:lvl7pPr>
            <a:lvl8pPr marL="0" indent="0">
              <a:spcBef>
                <a:spcPts val="0"/>
              </a:spcBef>
              <a:buNone/>
              <a:defRPr/>
            </a:lvl8pPr>
            <a:lvl9pPr marL="0" indent="0">
              <a:spcBef>
                <a:spcPts val="0"/>
              </a:spcBef>
              <a:buNone/>
              <a:defRPr/>
            </a:lvl9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93969" y="6165337"/>
            <a:ext cx="859536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9DF6EFB-3F44-496C-A842-1E0B3D3B975A}" type="datetimeFigureOut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2350-5261-4F5C-9DF5-EF0D264FC8D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Pearson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376789"/>
            <a:ext cx="918000" cy="279915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1600200" y="6429345"/>
            <a:ext cx="7162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1" dirty="0">
                <a:ea typeface="Verdana" panose="020B0604030504040204" pitchFamily="34" charset="0"/>
                <a:cs typeface="Verdana" panose="020B0604030504040204" pitchFamily="34" charset="0"/>
              </a:rPr>
              <a:t>Copyright © 2019 Pearson Education Ltd.</a:t>
            </a:r>
          </a:p>
        </p:txBody>
      </p:sp>
    </p:spTree>
    <p:extLst>
      <p:ext uri="{BB962C8B-B14F-4D97-AF65-F5344CB8AC3E}">
        <p14:creationId xmlns:p14="http://schemas.microsoft.com/office/powerpoint/2010/main" val="2981062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Learning Objectiv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215372"/>
            <a:ext cx="8229600" cy="62282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Learning Objectives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16430"/>
            <a:ext cx="8229600" cy="40277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007FA3"/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Learning Objective(s)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93969" y="6172200"/>
            <a:ext cx="859536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9DF6EFB-3F44-496C-A842-1E0B3D3B975A}" type="datetimeFigureOut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2350-5261-4F5C-9DF5-EF0D264FC8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46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FA3"/>
              </a:buClr>
              <a:buSzPct val="100000"/>
              <a:defRPr/>
            </a:lvl1pPr>
            <a:lvl2pPr>
              <a:buClr>
                <a:srgbClr val="007FA3"/>
              </a:buClr>
              <a:defRPr/>
            </a:lvl2pPr>
            <a:lvl3pPr>
              <a:buClr>
                <a:srgbClr val="007FA3"/>
              </a:buClr>
              <a:defRPr/>
            </a:lvl3pPr>
            <a:lvl4pPr>
              <a:buClr>
                <a:srgbClr val="007FA3"/>
              </a:buClr>
              <a:defRPr/>
            </a:lvl4pPr>
            <a:lvl5pPr>
              <a:buClr>
                <a:srgbClr val="007FA3"/>
              </a:buClr>
              <a:defRPr/>
            </a:lvl5pPr>
            <a:lvl6pPr>
              <a:buClr>
                <a:srgbClr val="007FA3"/>
              </a:buClr>
              <a:defRPr/>
            </a:lvl6pPr>
            <a:lvl7pPr>
              <a:buClr>
                <a:srgbClr val="007FA3"/>
              </a:buClr>
              <a:defRPr/>
            </a:lvl7pPr>
            <a:lvl8pPr>
              <a:buClr>
                <a:srgbClr val="007FA3"/>
              </a:buClr>
              <a:defRPr/>
            </a:lvl8pPr>
            <a:lvl9pPr>
              <a:buClr>
                <a:srgbClr val="007FA3"/>
              </a:buCl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</p:spPr>
        <p:txBody>
          <a:bodyPr/>
          <a:lstStyle/>
          <a:p>
            <a:fld id="{A9DF6EFB-3F44-496C-A842-1E0B3D3B975A}" type="datetimeFigureOut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</p:spPr>
        <p:txBody>
          <a:bodyPr/>
          <a:lstStyle/>
          <a:p>
            <a:fld id="{200B2350-5261-4F5C-9DF5-EF0D264FC8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09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18872" indent="-118872">
              <a:buClr>
                <a:srgbClr val="007FA3"/>
              </a:buClr>
              <a:buSzPct val="25000"/>
              <a:defRPr sz="1600"/>
            </a:lvl1pPr>
            <a:lvl2pPr marL="569913" indent="-285750">
              <a:buClr>
                <a:srgbClr val="007FA3"/>
              </a:buClr>
              <a:defRPr sz="1600"/>
            </a:lvl2pPr>
            <a:lvl3pPr>
              <a:buClr>
                <a:srgbClr val="007FA3"/>
              </a:buClr>
              <a:defRPr sz="1600"/>
            </a:lvl3pPr>
            <a:lvl4pPr>
              <a:buClr>
                <a:srgbClr val="007FA3"/>
              </a:buClr>
              <a:defRPr sz="1600"/>
            </a:lvl4pPr>
            <a:lvl5pPr>
              <a:buClr>
                <a:srgbClr val="007FA3"/>
              </a:buClr>
              <a:defRPr sz="1600"/>
            </a:lvl5pPr>
            <a:lvl6pPr>
              <a:buClr>
                <a:srgbClr val="007FA3"/>
              </a:buClr>
              <a:defRPr sz="1600"/>
            </a:lvl6pPr>
            <a:lvl7pPr>
              <a:buClr>
                <a:srgbClr val="007FA3"/>
              </a:buClr>
              <a:defRPr sz="1600"/>
            </a:lvl7pPr>
            <a:lvl8pPr>
              <a:buClr>
                <a:srgbClr val="007FA3"/>
              </a:buClr>
              <a:defRPr sz="1600"/>
            </a:lvl8pPr>
            <a:lvl9pPr>
              <a:buClr>
                <a:srgbClr val="007FA3"/>
              </a:buCl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F6EFB-3F44-496C-A842-1E0B3D3B975A}" type="datetimeFigureOut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2350-5261-4F5C-9DF5-EF0D264FC8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0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gur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066800"/>
          </a:xfrm>
        </p:spPr>
        <p:txBody>
          <a:bodyPr anchor="t"/>
          <a:lstStyle>
            <a:lvl1pPr>
              <a:defRPr sz="3400">
                <a:solidFill>
                  <a:srgbClr val="007FA3"/>
                </a:solidFill>
              </a:defRPr>
            </a:lvl1pPr>
          </a:lstStyle>
          <a:p>
            <a:r>
              <a:rPr lang="en-US" dirty="0"/>
              <a:t>Click to add figure number and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368160"/>
            <a:ext cx="8229600" cy="91685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800"/>
            </a:lvl1pPr>
            <a:lvl2pPr marL="0" indent="0">
              <a:spcBef>
                <a:spcPts val="0"/>
              </a:spcBef>
              <a:buNone/>
              <a:defRPr sz="1600"/>
            </a:lvl2pPr>
            <a:lvl3pPr marL="0" indent="0">
              <a:spcBef>
                <a:spcPts val="0"/>
              </a:spcBef>
              <a:buNone/>
              <a:defRPr sz="1600"/>
            </a:lvl3pPr>
            <a:lvl4pPr marL="0" indent="0">
              <a:spcBef>
                <a:spcPts val="0"/>
              </a:spcBef>
              <a:buNone/>
              <a:defRPr sz="1600"/>
            </a:lvl4pPr>
            <a:lvl5pPr marL="0" indent="0">
              <a:spcBef>
                <a:spcPts val="0"/>
              </a:spcBef>
              <a:buNone/>
              <a:defRPr sz="1600"/>
            </a:lvl5pPr>
            <a:lvl6pPr marL="0" indent="0">
              <a:spcBef>
                <a:spcPts val="0"/>
              </a:spcBef>
              <a:buNone/>
              <a:defRPr sz="1600"/>
            </a:lvl6pPr>
            <a:lvl7pPr marL="0" indent="0">
              <a:spcBef>
                <a:spcPts val="0"/>
              </a:spcBef>
              <a:buNone/>
              <a:defRPr sz="1600"/>
            </a:lvl7pPr>
            <a:lvl8pPr marL="0" indent="0">
              <a:spcBef>
                <a:spcPts val="0"/>
              </a:spcBef>
              <a:buNone/>
              <a:defRPr sz="1600"/>
            </a:lvl8pPr>
            <a:lvl9pPr marL="0" indent="0">
              <a:spcBef>
                <a:spcPts val="0"/>
              </a:spcBef>
              <a:buNone/>
              <a:defRPr sz="1600"/>
            </a:lvl9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9DF6EFB-3F44-496C-A842-1E0B3D3B975A}" type="datetimeFigureOut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0B2350-5261-4F5C-9DF5-EF0D264FC8D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Pearson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0" y="6376789"/>
            <a:ext cx="918000" cy="27991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600200" y="6429345"/>
            <a:ext cx="7162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1" dirty="0">
                <a:ea typeface="Verdana" panose="020B0604030504040204" pitchFamily="34" charset="0"/>
                <a:cs typeface="Verdana" panose="020B0604030504040204" pitchFamily="34" charset="0"/>
              </a:rPr>
              <a:t>Copyright © 2019 Pearson Education Ltd.</a:t>
            </a:r>
          </a:p>
        </p:txBody>
      </p:sp>
    </p:spTree>
    <p:extLst>
      <p:ext uri="{BB962C8B-B14F-4D97-AF65-F5344CB8AC3E}">
        <p14:creationId xmlns:p14="http://schemas.microsoft.com/office/powerpoint/2010/main" val="2203796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7200" y="3962400"/>
            <a:ext cx="82296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F6EFB-3F44-496C-A842-1E0B3D3B975A}" type="datetimeFigureOut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2350-5261-4F5C-9DF5-EF0D264FC8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79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2152651"/>
          </a:xfrm>
        </p:spPr>
        <p:txBody>
          <a:bodyPr anchor="b">
            <a:noAutofit/>
          </a:bodyPr>
          <a:lstStyle>
            <a:lvl1pPr algn="l">
              <a:defRPr sz="3400" b="1" cap="none" baseline="0">
                <a:solidFill>
                  <a:srgbClr val="007FA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4687" y="3962400"/>
            <a:ext cx="7794627" cy="17526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007FA3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F6EFB-3F44-496C-A842-1E0B3D3B975A}" type="datetimeFigureOut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2350-5261-4F5C-9DF5-EF0D264FC8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04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F6EFB-3F44-496C-A842-1E0B3D3B975A}" type="datetimeFigureOut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2350-5261-4F5C-9DF5-EF0D264FC8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26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15372"/>
            <a:ext cx="8229600" cy="109728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969" y="6172200"/>
            <a:ext cx="8595360" cy="23546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35713" y="113072"/>
            <a:ext cx="21336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A9DF6EFB-3F44-496C-A842-1E0B3D3B975A}" type="datetimeFigureOut">
              <a:rPr lang="en-US" smtClean="0"/>
              <a:pPr/>
              <a:t>3/25/2019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312" y="113072"/>
            <a:ext cx="551783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00B2350-5261-4F5C-9DF5-EF0D264FC8D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Pearson Logo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376789"/>
            <a:ext cx="918000" cy="27991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600200" y="6429345"/>
            <a:ext cx="7162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1" dirty="0">
                <a:ea typeface="Verdana" panose="020B0604030504040204" pitchFamily="34" charset="0"/>
                <a:cs typeface="Verdana" panose="020B0604030504040204" pitchFamily="34" charset="0"/>
              </a:rPr>
              <a:t>Copyright © 2019 Pearson Education Ltd.</a:t>
            </a:r>
          </a:p>
        </p:txBody>
      </p:sp>
    </p:spTree>
    <p:extLst>
      <p:ext uri="{BB962C8B-B14F-4D97-AF65-F5344CB8AC3E}">
        <p14:creationId xmlns:p14="http://schemas.microsoft.com/office/powerpoint/2010/main" val="3691570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6" r:id="rId3"/>
    <p:sldLayoutId id="2147483650" r:id="rId4"/>
    <p:sldLayoutId id="2147483659" r:id="rId5"/>
    <p:sldLayoutId id="2147483658" r:id="rId6"/>
    <p:sldLayoutId id="2147483660" r:id="rId7"/>
    <p:sldLayoutId id="2147483651" r:id="rId8"/>
    <p:sldLayoutId id="2147483654" r:id="rId9"/>
    <p:sldLayoutId id="2147483655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400" b="1" kern="1200">
          <a:solidFill>
            <a:srgbClr val="007FA3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56032" indent="-256032" algn="l" defTabSz="914400" rtl="0" eaLnBrk="1" latinLnBrk="0" hangingPunct="1">
        <a:spcBef>
          <a:spcPts val="1500"/>
        </a:spcBef>
        <a:buClr>
          <a:srgbClr val="007FA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Clr>
          <a:srgbClr val="007FA3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Clr>
          <a:srgbClr val="007FA3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Clr>
          <a:srgbClr val="007FA3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Clr>
          <a:srgbClr val="007FA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ts val="300"/>
        </a:spcBef>
        <a:buClr>
          <a:srgbClr val="007FA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ts val="300"/>
        </a:spcBef>
        <a:buClr>
          <a:srgbClr val="007FA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ts val="300"/>
        </a:spcBef>
        <a:buClr>
          <a:srgbClr val="007FA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ts val="300"/>
        </a:spcBef>
        <a:buClr>
          <a:srgbClr val="007FA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828"/>
            <a:ext cx="8229600" cy="622828"/>
          </a:xfrm>
        </p:spPr>
        <p:txBody>
          <a:bodyPr/>
          <a:lstStyle/>
          <a:p>
            <a:r>
              <a:rPr lang="en-US" dirty="0">
                <a:latin typeface="+mj-lt"/>
              </a:rPr>
              <a:t>Digital Design</a:t>
            </a:r>
            <a:endParaRPr lang="en-US" b="1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771294"/>
            <a:ext cx="8229600" cy="478970"/>
          </a:xfrm>
        </p:spPr>
        <p:txBody>
          <a:bodyPr/>
          <a:lstStyle/>
          <a:p>
            <a:r>
              <a:rPr lang="en-US" sz="2400" dirty="0"/>
              <a:t>With an Introduction to the Verilog HDL, VHDL, and SystemVerilog</a:t>
            </a:r>
          </a:p>
          <a:p>
            <a:r>
              <a:rPr lang="en-US" sz="2400" dirty="0">
                <a:latin typeface="+mj-lt"/>
              </a:rPr>
              <a:t>6</a:t>
            </a:r>
            <a:r>
              <a:rPr lang="en-US" sz="2400" baseline="30000" dirty="0">
                <a:latin typeface="+mj-lt"/>
              </a:rPr>
              <a:t>th</a:t>
            </a:r>
            <a:r>
              <a:rPr lang="en-US" sz="2400" dirty="0">
                <a:latin typeface="+mj-lt"/>
              </a:rPr>
              <a:t> </a:t>
            </a:r>
            <a:r>
              <a:rPr lang="en-US" sz="1800" dirty="0">
                <a:latin typeface="+mj-lt"/>
              </a:rPr>
              <a:t>Edition, Global Edition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53000" y="3048000"/>
            <a:ext cx="3657600" cy="533399"/>
          </a:xfrm>
        </p:spPr>
        <p:txBody>
          <a:bodyPr/>
          <a:lstStyle/>
          <a:p>
            <a:pPr algn="ctr"/>
            <a:r>
              <a:rPr lang="en-US" sz="3000" dirty="0"/>
              <a:t>Chapter 05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343400" y="3581399"/>
            <a:ext cx="4876800" cy="457201"/>
          </a:xfrm>
        </p:spPr>
        <p:txBody>
          <a:bodyPr/>
          <a:lstStyle/>
          <a:p>
            <a:pPr algn="ctr"/>
            <a:r>
              <a:rPr lang="en-IN" dirty="0"/>
              <a:t>Synchronous Sequential Logic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915" y="1995029"/>
            <a:ext cx="3128632" cy="41418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3861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dirty="0">
                <a:latin typeface="+mn-lt"/>
              </a:rPr>
              <a:t>Master–slave </a:t>
            </a:r>
            <a:r>
              <a:rPr lang="en-IN" sz="2000" i="1" dirty="0">
                <a:latin typeface="+mn-lt"/>
              </a:rPr>
              <a:t>D</a:t>
            </a:r>
            <a:r>
              <a:rPr lang="en-IN" sz="2000" dirty="0">
                <a:latin typeface="+mn-lt"/>
              </a:rPr>
              <a:t> flip-flop</a:t>
            </a:r>
            <a:endParaRPr lang="en-US" sz="2000" dirty="0">
              <a:latin typeface="+mn-lt"/>
            </a:endParaRPr>
          </a:p>
        </p:txBody>
      </p:sp>
      <p:pic>
        <p:nvPicPr>
          <p:cNvPr id="1027" name="Picture 3" descr="A logic diagram for a master slave D flip flop. D and C l k enter the master D latch at d and E n, respectively. The D latch then sends Y to the slave D latch at D. The slave also receives C l k prime at E n, before producing Q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7067441" cy="2009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52CB4E-9CF6-4EB6-B8E8-B39767BC188A}"/>
              </a:ext>
            </a:extLst>
          </p:cNvPr>
          <p:cNvSpPr txBox="1"/>
          <p:nvPr/>
        </p:nvSpPr>
        <p:spPr>
          <a:xfrm>
            <a:off x="1981200" y="4648200"/>
            <a:ext cx="46666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Negative edge triggered D flip-flop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i="1" dirty="0" err="1"/>
              <a:t>Clk</a:t>
            </a:r>
            <a:r>
              <a:rPr lang="en-US" altLang="ko-KR" sz="2000" dirty="0"/>
              <a:t>=0 : master disable, slave enable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Output has no relation with input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i="1" dirty="0" err="1"/>
              <a:t>Clk</a:t>
            </a:r>
            <a:r>
              <a:rPr lang="en-US" altLang="ko-KR" sz="2000" dirty="0"/>
              <a:t>=1 : master enable, slave disable</a:t>
            </a:r>
          </a:p>
          <a:p>
            <a:endParaRPr lang="ko-KR" alt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1526066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dirty="0">
                <a:latin typeface="+mn-lt"/>
              </a:rPr>
              <a:t>Graphic symbol for edge-triggered </a:t>
            </a:r>
            <a:r>
              <a:rPr lang="en-IN" sz="2000" i="1" dirty="0">
                <a:latin typeface="+mn-lt"/>
              </a:rPr>
              <a:t>D</a:t>
            </a:r>
            <a:r>
              <a:rPr lang="en-IN" sz="2000" dirty="0">
                <a:latin typeface="+mn-lt"/>
              </a:rPr>
              <a:t> flip-flop</a:t>
            </a:r>
            <a:endParaRPr lang="en-US" sz="2000" dirty="0">
              <a:latin typeface="+mn-lt"/>
            </a:endParaRPr>
          </a:p>
        </p:txBody>
      </p:sp>
      <p:pic>
        <p:nvPicPr>
          <p:cNvPr id="11266" name="Picture 2" descr="Each symbol is based on the standard latch symbol. Part ay: positive edge. The top left and bottom left segments intersect the rectangle at D and an arrow head labeled C l k, and the bottom right segment intersects the rectangle at a bubble. Part b: negative edge. The positive edge symbol with a bubble at C l k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472531"/>
            <a:ext cx="5334000" cy="191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464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i="1" dirty="0">
                <a:latin typeface="+mn-lt"/>
              </a:rPr>
              <a:t>JK</a:t>
            </a:r>
            <a:r>
              <a:rPr lang="en-IN" sz="2000" dirty="0">
                <a:latin typeface="+mn-lt"/>
              </a:rPr>
              <a:t> flip-flop</a:t>
            </a:r>
            <a:endParaRPr lang="en-US" sz="2000" dirty="0">
              <a:latin typeface="+mn-lt"/>
            </a:endParaRPr>
          </a:p>
        </p:txBody>
      </p:sp>
      <p:pic>
        <p:nvPicPr>
          <p:cNvPr id="12290" name="Picture 2" descr="Part ay: circuit diagram. The structure has three levels. Level 1. First and gate: inputs J and feedback Q prime. Second and gate: K prime and feedback Q. Level 2. Or gate: inputs from first and second level 1 and gates. Level 3. Positive edge latch: input from level 2 or gate at D. The latch produces outputs Q and Q prime corresponding to D and C l k. Part b: graphic symbol. The latch rectangle has the following inputs on its left side from top to bottom: J, arrowhead with C l k, and K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05000"/>
            <a:ext cx="6924225" cy="255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B09B9C-4A10-472D-B309-AA8336234921}"/>
              </a:ext>
            </a:extLst>
          </p:cNvPr>
          <p:cNvSpPr txBox="1"/>
          <p:nvPr/>
        </p:nvSpPr>
        <p:spPr>
          <a:xfrm>
            <a:off x="1600200" y="5029200"/>
            <a:ext cx="53335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Set(J), Reset(K), Complement(J=K=1)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D=JQ′+K′Q</a:t>
            </a:r>
          </a:p>
          <a:p>
            <a:endParaRPr lang="ko-KR" alt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3143669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i="1" dirty="0">
                <a:latin typeface="+mn-lt"/>
              </a:rPr>
              <a:t>T</a:t>
            </a:r>
            <a:r>
              <a:rPr lang="en-IN" sz="2000" dirty="0">
                <a:latin typeface="+mn-lt"/>
              </a:rPr>
              <a:t> flip-flop</a:t>
            </a:r>
            <a:endParaRPr lang="en-US" sz="2000" dirty="0">
              <a:latin typeface="+mn-lt"/>
            </a:endParaRPr>
          </a:p>
        </p:txBody>
      </p:sp>
      <p:pic>
        <p:nvPicPr>
          <p:cNvPr id="13314" name="Picture 2" descr="Part ay: from J K flip flop. The J K flip flop receives T at J and K. Part b: from D flip flop. The latch receives input from an x or gate at D, and the x or gate receives T and output from the flip flop corresponding to D. part c: graphic symbol. The symbol is the D flip flop symbol with D replaced with T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7790142" cy="211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743128-53C0-4DE8-B5A5-6E5448D40F0C}"/>
              </a:ext>
            </a:extLst>
          </p:cNvPr>
          <p:cNvSpPr txBox="1"/>
          <p:nvPr/>
        </p:nvSpPr>
        <p:spPr>
          <a:xfrm>
            <a:off x="2667000" y="4876800"/>
            <a:ext cx="32255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Complementing flip-flop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D=TQ′+T′Q</a:t>
            </a:r>
          </a:p>
          <a:p>
            <a:endParaRPr lang="ko-KR" alt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1122815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634044"/>
          </a:xfrm>
        </p:spPr>
        <p:txBody>
          <a:bodyPr/>
          <a:lstStyle/>
          <a:p>
            <a:br>
              <a:rPr lang="en-US" sz="2000" b="1" dirty="0">
                <a:latin typeface="+mn-lt"/>
              </a:rPr>
            </a:br>
            <a:r>
              <a:rPr lang="en-IN" sz="2000" dirty="0">
                <a:latin typeface="+mn-lt"/>
              </a:rPr>
              <a:t>Flip-Flop Characteristic Tables</a:t>
            </a:r>
            <a:endParaRPr lang="en-US" sz="2000" dirty="0">
              <a:latin typeface="+mn-lt"/>
            </a:endParaRPr>
          </a:p>
        </p:txBody>
      </p:sp>
      <p:pic>
        <p:nvPicPr>
          <p:cNvPr id="14338" name="Picture 2" descr="Z:\NewMedia\Ebook-Novella\Wiley\jira\Mano_Ciletti6e\Work\Images\ch05\ciletti_6e_table_05_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741" y="1676400"/>
            <a:ext cx="5090518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139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i="1" dirty="0">
                <a:latin typeface="+mn-lt"/>
              </a:rPr>
              <a:t>D</a:t>
            </a:r>
            <a:r>
              <a:rPr lang="en-IN" sz="2000" dirty="0">
                <a:latin typeface="+mn-lt"/>
              </a:rPr>
              <a:t> flip-flop with asynchronous reset</a:t>
            </a:r>
            <a:endParaRPr lang="en-US" sz="2000" dirty="0">
              <a:latin typeface="+mn-lt"/>
            </a:endParaRPr>
          </a:p>
        </p:txBody>
      </p:sp>
      <p:pic>
        <p:nvPicPr>
          <p:cNvPr id="15362" name="Picture 2" descr="Part ay: circuit diagram. The circuit has a structure similar to the D type positive edge triggered flip flop. However, an additional reset signal provides input to the second and fourth level 1 n and gates, as well as the second R-side n and gate in level 2. Part b: graphic symbol. The latch rectangle has inputs data and clock corresponding to outputs Q and Q prime, with additional control input reset, R, at a bubble on the bottom side of the rectangle. Part c: function table. The columns contain the following values from left to right: R, C l k, D, Q, Q prime. Row 1: 0, upper X, upper X, 0, 1. Row 2: 1, up arrow, 0, 0, 1. Row 3: 1, up arrow, 1, 1, 0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576" y="1219200"/>
            <a:ext cx="3742848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71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dirty="0">
                <a:latin typeface="+mn-lt"/>
              </a:rPr>
              <a:t>Example of sequential circuit</a:t>
            </a:r>
            <a:endParaRPr lang="en-US" sz="2000" dirty="0">
              <a:latin typeface="+mn-lt"/>
            </a:endParaRPr>
          </a:p>
        </p:txBody>
      </p:sp>
      <p:pic>
        <p:nvPicPr>
          <p:cNvPr id="16386" name="Picture 2" descr="The circuit includes two D flip flops. Input x enters two and gates with outputs merging at an or gate. The output of the or gate enters the D terminal of the first flip flop. The Q terminal of the flip flop produces Ay, which feeds back to the first and gate, and the second and gate receives B, which is the Q-terminal output of the second flip flop. At the same time, the clock sends input to the first and second flip flops, producing outputs Ay prime and B prime. Ay prime becomes input for a third and gate leading to the D terminal of the second flip flop, which also receives x. In addition, Ay and B enter a second or gate, and the output of the or gate combines with the complement of x at an and gate, producing y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93175"/>
            <a:ext cx="4267200" cy="42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779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US" sz="2000" b="1" dirty="0">
                <a:latin typeface="+mj-lt"/>
              </a:rPr>
              <a:t>Analysis of clocked sequential circuit</a:t>
            </a:r>
            <a:endParaRPr lang="en-US" sz="2000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925E69-E51C-4502-9646-36990A6B7015}"/>
              </a:ext>
            </a:extLst>
          </p:cNvPr>
          <p:cNvSpPr txBox="1"/>
          <p:nvPr/>
        </p:nvSpPr>
        <p:spPr>
          <a:xfrm>
            <a:off x="441721" y="1752600"/>
            <a:ext cx="83212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Behavior of clocked sequential circuit is determined from input, output and present state</a:t>
            </a:r>
          </a:p>
          <a:p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Outputs and next states are a function of inputs and present states</a:t>
            </a:r>
          </a:p>
          <a:p>
            <a:endParaRPr lang="ko-KR" alt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3233566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US" sz="2000" b="1" dirty="0">
                <a:latin typeface="+mj-lt"/>
              </a:rPr>
              <a:t>State Equations</a:t>
            </a:r>
            <a:endParaRPr lang="en-US" sz="2000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925E69-E51C-4502-9646-36990A6B7015}"/>
              </a:ext>
            </a:extLst>
          </p:cNvPr>
          <p:cNvSpPr txBox="1"/>
          <p:nvPr/>
        </p:nvSpPr>
        <p:spPr>
          <a:xfrm>
            <a:off x="441721" y="1752600"/>
            <a:ext cx="83212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Specifies the next state and output as a function of the present state and inputs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A(t+1)=A</a:t>
            </a:r>
            <a:r>
              <a:rPr lang="en-US" altLang="ko-KR" sz="2000" i="1" dirty="0"/>
              <a:t>x</a:t>
            </a:r>
            <a:r>
              <a:rPr lang="en-US" altLang="ko-KR" sz="2000" dirty="0"/>
              <a:t> + B</a:t>
            </a:r>
            <a:r>
              <a:rPr lang="en-US" altLang="ko-KR" sz="2000" i="1" dirty="0"/>
              <a:t>x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B(t+1)=</a:t>
            </a:r>
            <a:r>
              <a:rPr lang="en-US" altLang="ko-KR" sz="2000" dirty="0" err="1"/>
              <a:t>A′</a:t>
            </a:r>
            <a:r>
              <a:rPr lang="en-US" altLang="ko-KR" sz="2000" i="1" dirty="0" err="1"/>
              <a:t>x</a:t>
            </a:r>
            <a:endParaRPr lang="en-US" altLang="ko-KR" sz="2000" i="1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ko-KR" sz="2000" i="1" dirty="0"/>
              <a:t>Y</a:t>
            </a:r>
            <a:r>
              <a:rPr lang="en-US" altLang="ko-KR" sz="2000" dirty="0"/>
              <a:t>=(A+B)</a:t>
            </a:r>
            <a:r>
              <a:rPr lang="en-US" altLang="ko-KR" sz="2000" i="1" dirty="0"/>
              <a:t>x</a:t>
            </a:r>
            <a:r>
              <a:rPr lang="en-US" altLang="ko-KR" sz="2000" dirty="0"/>
              <a:t>′</a:t>
            </a:r>
            <a:endParaRPr lang="en-US" altLang="ko-KR" sz="2000" i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ko-KR" altLang="en-US" sz="2000" dirty="0" err="1"/>
          </a:p>
        </p:txBody>
      </p:sp>
      <p:pic>
        <p:nvPicPr>
          <p:cNvPr id="5" name="Picture 2" descr="C:\jobs\Marries\ch05\tiff\AACFLQJ0.tif">
            <a:extLst>
              <a:ext uri="{FF2B5EF4-FFF2-40B4-BE49-F238E27FC236}">
                <a16:creationId xmlns:a16="http://schemas.microsoft.com/office/drawing/2014/main" id="{CC0320DA-E40B-4C0B-9572-88E08D0B5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434292"/>
            <a:ext cx="37338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71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634044"/>
          </a:xfrm>
        </p:spPr>
        <p:txBody>
          <a:bodyPr/>
          <a:lstStyle/>
          <a:p>
            <a:br>
              <a:rPr lang="en-US" sz="2000" b="1" dirty="0">
                <a:latin typeface="+mn-lt"/>
              </a:rPr>
            </a:br>
            <a:r>
              <a:rPr lang="en-IN" sz="2000" dirty="0">
                <a:latin typeface="+mn-lt"/>
              </a:rPr>
              <a:t>State Table for the Circuit of Fig. 5.15</a:t>
            </a:r>
            <a:endParaRPr lang="en-US" sz="2000" dirty="0">
              <a:latin typeface="+mn-lt"/>
            </a:endParaRPr>
          </a:p>
        </p:txBody>
      </p:sp>
      <p:pic>
        <p:nvPicPr>
          <p:cNvPr id="17410" name="Picture 2" descr="Z:\NewMedia\Ebook-Novella\Wiley\jira\Mano_Ciletti6e\Work\Images\ch05\ciletti_6e_table_05_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72932"/>
            <a:ext cx="5943600" cy="41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06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dirty="0">
                <a:latin typeface="+mn-lt"/>
              </a:rPr>
              <a:t>Block diagram of sequential circuit</a:t>
            </a:r>
            <a:endParaRPr lang="en-US" sz="2000" dirty="0">
              <a:latin typeface="+mn-lt"/>
            </a:endParaRPr>
          </a:p>
        </p:txBody>
      </p:sp>
      <p:pic>
        <p:nvPicPr>
          <p:cNvPr id="2" name="Picture 2" descr="The combinatorial circuit receives inputs and produces outputs. The circuit also signals memory elements, which return feedback to the circuit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60103"/>
            <a:ext cx="640080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4DB7BD-0FEE-4699-BCD4-AC297FAA8F36}"/>
              </a:ext>
            </a:extLst>
          </p:cNvPr>
          <p:cNvSpPr txBox="1"/>
          <p:nvPr/>
        </p:nvSpPr>
        <p:spPr>
          <a:xfrm>
            <a:off x="1447800" y="4800600"/>
            <a:ext cx="60516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Outputs are function of inputs</a:t>
            </a:r>
            <a:r>
              <a:rPr lang="ko-KR" altLang="en-US" sz="2000" dirty="0"/>
              <a:t> </a:t>
            </a:r>
            <a:r>
              <a:rPr lang="en-US" altLang="ko-KR" sz="2000" dirty="0"/>
              <a:t>and present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Present states are supplied by memory elements</a:t>
            </a:r>
          </a:p>
          <a:p>
            <a:endParaRPr lang="ko-KR" alt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360412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634044"/>
          </a:xfrm>
        </p:spPr>
        <p:txBody>
          <a:bodyPr/>
          <a:lstStyle/>
          <a:p>
            <a:br>
              <a:rPr lang="en-US" sz="2000" b="1" dirty="0">
                <a:latin typeface="+mn-lt"/>
              </a:rPr>
            </a:br>
            <a:r>
              <a:rPr lang="en-IN" sz="2000" dirty="0">
                <a:latin typeface="+mn-lt"/>
              </a:rPr>
              <a:t>Second Form of the State Table</a:t>
            </a:r>
            <a:endParaRPr lang="en-US" sz="2000" dirty="0">
              <a:latin typeface="+mn-lt"/>
            </a:endParaRPr>
          </a:p>
        </p:txBody>
      </p:sp>
      <p:pic>
        <p:nvPicPr>
          <p:cNvPr id="18434" name="Picture 2" descr="Z:\NewMedia\Ebook-Novella\Wiley\jira\Mano_Ciletti6e\Work\Images\ch05\ciletti_6e_table_05_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69" y="1905001"/>
            <a:ext cx="7773262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259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dirty="0">
                <a:latin typeface="+mn-lt"/>
              </a:rPr>
              <a:t>State diagram of the circuit of Fig. 5.15</a:t>
            </a:r>
            <a:endParaRPr lang="en-US" sz="2000" dirty="0">
              <a:latin typeface="+mn-lt"/>
            </a:endParaRPr>
          </a:p>
        </p:txBody>
      </p:sp>
      <p:pic>
        <p:nvPicPr>
          <p:cNvPr id="19458" name="Picture 2" descr="The state diagram is a directed graph with states 0 0, 0 1, 1 0, and 1 1. The following list provides each path, followed by its value: 00 to 00, 0 slash 0; 0 0 to 0 1, 1 slash 0; 0 1 to 0 0, 0 slash 1; 0 1 to 1 1, 1 slash 0; 1 1 to 0 0, 0 slash 1; 1 1 to 1 0, 1 slash 0; 1 0 to 1 0, 1 slash 0; 1 0 to 0 0, 0 slash 1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009851"/>
            <a:ext cx="3276600" cy="319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Z:\NewMedia\Ebook-Novella\Wiley\jira\Mano_Ciletti6e\Work\Images\ch05\ciletti_6e_table_05_02.jpg">
            <a:extLst>
              <a:ext uri="{FF2B5EF4-FFF2-40B4-BE49-F238E27FC236}">
                <a16:creationId xmlns:a16="http://schemas.microsoft.com/office/drawing/2014/main" id="{833F4A7E-F6AD-47FC-A83C-510B45B11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66213"/>
            <a:ext cx="4140633" cy="286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880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dirty="0">
                <a:latin typeface="+mn-lt"/>
              </a:rPr>
              <a:t>Sequential circuit with </a:t>
            </a:r>
            <a:r>
              <a:rPr lang="en-IN" sz="2000" i="1" dirty="0">
                <a:latin typeface="+mn-lt"/>
              </a:rPr>
              <a:t>D</a:t>
            </a:r>
            <a:r>
              <a:rPr lang="en-IN" sz="2000" dirty="0">
                <a:latin typeface="+mn-lt"/>
              </a:rPr>
              <a:t> flip-flop</a:t>
            </a:r>
            <a:endParaRPr lang="en-US" sz="2000" dirty="0">
              <a:latin typeface="+mn-lt"/>
            </a:endParaRPr>
          </a:p>
        </p:txBody>
      </p:sp>
      <p:pic>
        <p:nvPicPr>
          <p:cNvPr id="20483" name="Picture 3" descr="Part ay: circuit diagram. Inputs x and y enter an x or gate, which outputs to a second x or gate, leading to the D terminal of the D flip flop. The flip flop also receives input from the cock, while outputting Ay, which feedback back to the second x or gate. Part b: state table. The table has columns for the following values: present state Ay, inputs x and y, next state Ay. The row entries are as follows: row 1, 0, 0 and 0, 0; row 2, 0, 0 and 1, 0; row 3, 0, 1 and 0, 1; row 4,0, 1 and 1, 0; row 5,1 0 and 0, 1; row 6, 1, 0 and 1, 0; row 7, 1, 1 and 0, 0; row 8, 1, 1 and 1, 1. Part c: state diagram. The diagram has states 0 and 1. The following list provides each path, followed by its value: 0 to 0, 0 0, 1 1; 0 to 1, 0 1, 1 0; 1 to 1, 0 0, 1 1; 1 to 0, 0 1, 1 0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859" y="1447800"/>
            <a:ext cx="6024282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35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dirty="0">
                <a:latin typeface="+mn-lt"/>
              </a:rPr>
              <a:t>Sequential circuit with </a:t>
            </a:r>
            <a:r>
              <a:rPr lang="en-IN" sz="2000" i="1" dirty="0">
                <a:latin typeface="+mn-lt"/>
              </a:rPr>
              <a:t>JK</a:t>
            </a:r>
            <a:r>
              <a:rPr lang="en-IN" sz="2000" dirty="0">
                <a:latin typeface="+mn-lt"/>
              </a:rPr>
              <a:t> flip-flop</a:t>
            </a:r>
            <a:endParaRPr lang="en-US" sz="2000" dirty="0">
              <a:latin typeface="+mn-lt"/>
            </a:endParaRPr>
          </a:p>
        </p:txBody>
      </p:sp>
      <p:pic>
        <p:nvPicPr>
          <p:cNvPr id="21506" name="Picture 2" descr="Input x flows through an inverter to an and gate wired to the K terminal of the first J K flip flop, and to the J terminal of the second J K flip flop. Input x flows directly to an x or gate wired to the K terminal of the second J K flip flop. The second flip flop produces output B, which feeds back to the and gate and to the J terminal of the first J K flip flop. The first flip flop in turn produces output Ay, which feeds back to the x or gate. Both flip flops receive clock input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5357096" cy="334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7D4559-5CA9-44D5-A025-FCED3A5ADADE}"/>
              </a:ext>
            </a:extLst>
          </p:cNvPr>
          <p:cNvSpPr txBox="1"/>
          <p:nvPr/>
        </p:nvSpPr>
        <p:spPr>
          <a:xfrm>
            <a:off x="1295400" y="5050170"/>
            <a:ext cx="70535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State equation is not the same as the input equation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Characteristic table or characteristic equation is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Input equations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J</a:t>
            </a:r>
            <a:r>
              <a:rPr lang="en-US" altLang="ko-KR" sz="1100" dirty="0"/>
              <a:t>A</a:t>
            </a:r>
            <a:r>
              <a:rPr lang="en-US" altLang="ko-KR" sz="2000" dirty="0"/>
              <a:t>=B    K</a:t>
            </a:r>
            <a:r>
              <a:rPr lang="en-US" altLang="ko-KR" sz="1100" dirty="0"/>
              <a:t>A</a:t>
            </a:r>
            <a:r>
              <a:rPr lang="en-US" altLang="ko-KR" sz="2000" dirty="0"/>
              <a:t>=Bx′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J</a:t>
            </a:r>
            <a:r>
              <a:rPr lang="en-US" altLang="ko-KR" sz="1100" dirty="0"/>
              <a:t>B</a:t>
            </a:r>
            <a:r>
              <a:rPr lang="en-US" altLang="ko-KR" sz="2000" dirty="0"/>
              <a:t>=x′   K</a:t>
            </a:r>
            <a:r>
              <a:rPr lang="en-US" altLang="ko-KR" sz="1100" dirty="0"/>
              <a:t>B</a:t>
            </a:r>
            <a:r>
              <a:rPr lang="en-US" altLang="ko-KR" sz="2000" dirty="0"/>
              <a:t>=</a:t>
            </a:r>
            <a:r>
              <a:rPr lang="en-US" altLang="ko-KR" sz="2000" dirty="0" err="1"/>
              <a:t>A′x+Ax</a:t>
            </a:r>
            <a:r>
              <a:rPr lang="en-US" altLang="ko-KR" sz="2000" dirty="0"/>
              <a:t>′</a:t>
            </a:r>
          </a:p>
          <a:p>
            <a:endParaRPr lang="ko-KR" alt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4085250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634044"/>
          </a:xfrm>
        </p:spPr>
        <p:txBody>
          <a:bodyPr/>
          <a:lstStyle/>
          <a:p>
            <a:br>
              <a:rPr lang="en-US" sz="2000" b="1" dirty="0">
                <a:latin typeface="+mn-lt"/>
              </a:rPr>
            </a:br>
            <a:r>
              <a:rPr lang="en-IN" sz="2000" dirty="0">
                <a:latin typeface="+mn-lt"/>
              </a:rPr>
              <a:t>State Table for Sequential Circuit with JK Flip-Flops</a:t>
            </a:r>
            <a:endParaRPr lang="en-US" sz="2000" dirty="0">
              <a:latin typeface="+mn-lt"/>
            </a:endParaRPr>
          </a:p>
        </p:txBody>
      </p:sp>
      <p:pic>
        <p:nvPicPr>
          <p:cNvPr id="22530" name="Picture 2" descr="Z:\NewMedia\Ebook-Novella\Wiley\jira\Mano_Ciletti6e\Work\Images\ch05\ciletti_6e_table_05_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87979"/>
            <a:ext cx="7315200" cy="328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030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dirty="0">
                <a:latin typeface="+mn-lt"/>
              </a:rPr>
              <a:t>State diagram of the circuit of Fig. 5.18</a:t>
            </a:r>
            <a:endParaRPr lang="en-US" sz="2000" dirty="0">
              <a:latin typeface="+mn-lt"/>
            </a:endParaRPr>
          </a:p>
        </p:txBody>
      </p:sp>
      <p:pic>
        <p:nvPicPr>
          <p:cNvPr id="23554" name="Picture 2" descr="A state diagram for a circuit. The circuit has the following four states: S 0 = 0 0, S 1 = 0 1, S 2 = 1 0, and S 3 = 1 1. The paths with value 0 are as follows: S 0 to S 1, S 1 to S 3, S 2 to S 3, S 3 to S 0. The paths with value 1 are as follows: S 0 to S 0, S 1 to S 2, S 2 to S 2, S 3 to S 3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338943"/>
            <a:ext cx="3657600" cy="418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908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dirty="0">
                <a:latin typeface="+mn-lt"/>
              </a:rPr>
              <a:t>Sequential circuit with T flip-flops (Binary Counter)</a:t>
            </a:r>
            <a:endParaRPr lang="en-US" sz="2000" dirty="0">
              <a:latin typeface="+mn-lt"/>
            </a:endParaRPr>
          </a:p>
        </p:txBody>
      </p:sp>
      <p:pic>
        <p:nvPicPr>
          <p:cNvPr id="24578" name="Picture 2" descr="Part ay: circuit diagram. Input x flows into an and gate wired to the T terminal of the first flip flop, and x flows into the T terminal of the second flip flop. Each flip flop also receives clock input at C l k, and reset input at R. The first and second flip flops send outputs Ay and B to a second and gate, which outputs y. B also feeds back to the first and gate. Part b: state diagram. The circuit has four states: 0 0 slash 0, 0 1 slash 0, 1 0 slash 0, 1 1 slash 1. Each looping path from one state to itself has value 0, all other paths have value 1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71600"/>
            <a:ext cx="4198280" cy="294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1979E8-82B9-4223-8D1A-DC8AE6ABCDE7}"/>
              </a:ext>
            </a:extLst>
          </p:cNvPr>
          <p:cNvSpPr txBox="1"/>
          <p:nvPr/>
        </p:nvSpPr>
        <p:spPr>
          <a:xfrm>
            <a:off x="1038823" y="4542745"/>
            <a:ext cx="720902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Input equations and output equation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</a:t>
            </a:r>
            <a:r>
              <a:rPr lang="en-US" altLang="ko-KR" sz="1100" dirty="0"/>
              <a:t>A</a:t>
            </a:r>
            <a:r>
              <a:rPr lang="en-US" altLang="ko-KR" sz="2000" dirty="0"/>
              <a:t>=Bx,    T</a:t>
            </a:r>
            <a:r>
              <a:rPr lang="en-US" altLang="ko-KR" sz="1100" dirty="0"/>
              <a:t>B</a:t>
            </a:r>
            <a:r>
              <a:rPr lang="en-US" altLang="ko-KR" sz="2000" dirty="0"/>
              <a:t>=x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y=AB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/>
              <a:t>State equations are derived from characteristic equation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/>
              <a:t>A(t+1)=T</a:t>
            </a:r>
            <a:r>
              <a:rPr lang="en-US" altLang="ko-KR" sz="2000" baseline="-25000" dirty="0"/>
              <a:t>A</a:t>
            </a:r>
            <a:r>
              <a:rPr lang="en-US" altLang="ko-KR" sz="2000" dirty="0"/>
              <a:t>A′+T</a:t>
            </a:r>
            <a:r>
              <a:rPr lang="en-US" altLang="ko-KR" sz="2000" baseline="-25000" dirty="0"/>
              <a:t>A</a:t>
            </a:r>
            <a:r>
              <a:rPr lang="en-US" altLang="ko-KR" sz="2000" dirty="0"/>
              <a:t>′A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/>
              <a:t>B(t+1)=T</a:t>
            </a:r>
            <a:r>
              <a:rPr lang="en-US" altLang="ko-KR" sz="2000" baseline="-25000" dirty="0"/>
              <a:t>B</a:t>
            </a:r>
            <a:r>
              <a:rPr lang="en-US" altLang="ko-KR" sz="2000" dirty="0"/>
              <a:t>B′+T</a:t>
            </a:r>
            <a:r>
              <a:rPr lang="en-US" altLang="ko-KR" sz="2000" baseline="-25000" dirty="0"/>
              <a:t>B</a:t>
            </a:r>
            <a:r>
              <a:rPr lang="en-US" altLang="ko-KR" sz="2000" dirty="0"/>
              <a:t>′B</a:t>
            </a:r>
          </a:p>
          <a:p>
            <a:endParaRPr lang="ko-KR" alt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4187254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634044"/>
          </a:xfrm>
        </p:spPr>
        <p:txBody>
          <a:bodyPr/>
          <a:lstStyle/>
          <a:p>
            <a:br>
              <a:rPr lang="en-US" sz="2000" b="1" dirty="0">
                <a:latin typeface="+mn-lt"/>
              </a:rPr>
            </a:br>
            <a:r>
              <a:rPr lang="en-IN" sz="2000" dirty="0">
                <a:latin typeface="+mn-lt"/>
              </a:rPr>
              <a:t>State Table for Sequential Circuit with T Flip-Flops</a:t>
            </a:r>
            <a:endParaRPr lang="en-US" sz="2000" dirty="0">
              <a:latin typeface="+mn-lt"/>
            </a:endParaRPr>
          </a:p>
        </p:txBody>
      </p:sp>
      <p:pic>
        <p:nvPicPr>
          <p:cNvPr id="25602" name="Picture 2" descr="Z:\NewMedia\Ebook-Novella\Wiley\jira\Mano_Ciletti6e\Work\Images\ch05\ciletti_6e_table_05_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905" y="1447800"/>
            <a:ext cx="691619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098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dirty="0">
                <a:latin typeface="+mn-lt"/>
              </a:rPr>
              <a:t>Block diagrams of Mealy and Moore state machines</a:t>
            </a:r>
            <a:endParaRPr lang="en-US" sz="2000" dirty="0">
              <a:latin typeface="+mn-lt"/>
            </a:endParaRPr>
          </a:p>
        </p:txBody>
      </p:sp>
      <p:pic>
        <p:nvPicPr>
          <p:cNvPr id="26626" name="Picture 2" descr="Part ay: Mealy machine. The initial inputs flow to the next state combinatorial logic and to the output combinatorial logic. Signals then flow from the next state logic through the clock-attached state register to the output logic, which generates Mealy-type outputs. The state register output is also fed back to the next state logic. Part b: Moore machine. This machine has the same basic structure as the Mealy machine, but the initial inputs do not advance directly to the output logic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5899513" cy="377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79CB8B-B7BA-46AC-88AB-B28631AA4D13}"/>
              </a:ext>
            </a:extLst>
          </p:cNvPr>
          <p:cNvSpPr txBox="1"/>
          <p:nvPr/>
        </p:nvSpPr>
        <p:spPr>
          <a:xfrm>
            <a:off x="777534" y="5073435"/>
            <a:ext cx="773160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Mealy model : output is a function of the present state and input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Inputs must be synchronized with the clock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Outputs must be sampled at the clock 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Moore model : output is a function of the present state only</a:t>
            </a:r>
          </a:p>
          <a:p>
            <a:endParaRPr lang="ko-KR" alt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1171896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dirty="0">
                <a:latin typeface="+mn-lt"/>
              </a:rPr>
              <a:t>State Reduction</a:t>
            </a:r>
            <a:endParaRPr lang="en-US" sz="2000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C8C79-E6CD-495A-8657-B5CBE0B94614}"/>
              </a:ext>
            </a:extLst>
          </p:cNvPr>
          <p:cNvSpPr txBox="1"/>
          <p:nvPr/>
        </p:nvSpPr>
        <p:spPr>
          <a:xfrm>
            <a:off x="304800" y="1676400"/>
            <a:ext cx="8305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State reduction is used to reduce the number of flip-flop and gates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Only input/output sequences are important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Interested in present states that go to the same next state and have the same output</a:t>
            </a:r>
          </a:p>
          <a:p>
            <a:endParaRPr lang="ko-KR" alt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1475138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dirty="0">
                <a:latin typeface="+mn-lt"/>
              </a:rPr>
              <a:t>Synchronous clocked sequential circuit</a:t>
            </a:r>
            <a:endParaRPr lang="en-US" sz="2000" dirty="0">
              <a:latin typeface="+mn-lt"/>
            </a:endParaRPr>
          </a:p>
        </p:txBody>
      </p:sp>
      <p:pic>
        <p:nvPicPr>
          <p:cNvPr id="2050" name="Picture 2" descr="Part ay: block diagram. The combinatorial circuit and clock pulses signal flip flops, which return feedback to the combinatorial circuit. Part b: timing diagram of clock pulses. A square waveform with uniform amplitude and periodicity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95400"/>
            <a:ext cx="5863160" cy="337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F41E38-5FF1-4468-A886-0CA4EFCFA46A}"/>
              </a:ext>
            </a:extLst>
          </p:cNvPr>
          <p:cNvSpPr txBox="1"/>
          <p:nvPr/>
        </p:nvSpPr>
        <p:spPr>
          <a:xfrm>
            <a:off x="132979" y="4819991"/>
            <a:ext cx="879760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/>
              <a:t>Two types of sequential logic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/>
              <a:t>Synchronous : behavior depends on the signals </a:t>
            </a:r>
          </a:p>
          <a:p>
            <a:pPr lvl="1"/>
            <a:r>
              <a:rPr lang="en-US" altLang="ko-KR" sz="2000" dirty="0"/>
              <a:t>		           affecting storage elements at discrete time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dirty="0"/>
              <a:t>Asynchronous : behavior depends on inputs at any instance of time </a:t>
            </a:r>
          </a:p>
          <a:p>
            <a:endParaRPr lang="ko-KR" alt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3575720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dirty="0">
                <a:latin typeface="+mn-lt"/>
              </a:rPr>
              <a:t>State diagram</a:t>
            </a:r>
            <a:endParaRPr lang="en-US" sz="2000" dirty="0">
              <a:latin typeface="+mn-lt"/>
            </a:endParaRPr>
          </a:p>
        </p:txBody>
      </p:sp>
      <p:pic>
        <p:nvPicPr>
          <p:cNvPr id="30722" name="Picture 2" descr="The circuit has 7 states, ay to f. The paths are as follows: ay to ay, 0 slash 0; ay to b, 1 slash 0; b to c, 0 slash 0; c to ay, 0 slash 0; c to d, 1 slash 0; b to d, 1 slash 0; d to e, 0 slash 0; d to f, 1 slash 1; e to ay, 0 slash 0; e to f, 1 slash 1; f to f, 1 slash 1; f to g, 0 slash 0; g to f, 1 slash 1; g to ay, 0 slash 0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137850"/>
            <a:ext cx="3354388" cy="458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924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634044"/>
          </a:xfrm>
        </p:spPr>
        <p:txBody>
          <a:bodyPr/>
          <a:lstStyle/>
          <a:p>
            <a:br>
              <a:rPr lang="en-US" sz="2000" b="1" dirty="0">
                <a:latin typeface="+mn-lt"/>
              </a:rPr>
            </a:br>
            <a:r>
              <a:rPr lang="en-IN" sz="2000" dirty="0">
                <a:latin typeface="+mn-lt"/>
              </a:rPr>
              <a:t>State Table</a:t>
            </a:r>
            <a:endParaRPr lang="en-US" sz="2000" dirty="0">
              <a:latin typeface="+mn-lt"/>
            </a:endParaRPr>
          </a:p>
        </p:txBody>
      </p:sp>
      <p:pic>
        <p:nvPicPr>
          <p:cNvPr id="31746" name="Picture 2" descr="Z:\NewMedia\Ebook-Novella\Wiley\jira\Mano_Ciletti6e\Work\Images\ch05\ciletti_6e_table_05_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577" y="1752600"/>
            <a:ext cx="6708446" cy="320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3">
            <a:extLst>
              <a:ext uri="{FF2B5EF4-FFF2-40B4-BE49-F238E27FC236}">
                <a16:creationId xmlns:a16="http://schemas.microsoft.com/office/drawing/2014/main" id="{930DD1D7-DE14-4383-B916-877A5BA33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723" y="4068661"/>
            <a:ext cx="228600" cy="76200"/>
          </a:xfrm>
          <a:prstGeom prst="leftArrow">
            <a:avLst>
              <a:gd name="adj1" fmla="val 50000"/>
              <a:gd name="adj2" fmla="val 75000"/>
            </a:avLst>
          </a:prstGeom>
          <a:solidFill>
            <a:srgbClr val="FF00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latinLnBrk="1">
              <a:spcBef>
                <a:spcPct val="20000"/>
              </a:spcBef>
              <a:buClr>
                <a:srgbClr val="020820"/>
              </a:buClr>
              <a:buSzPct val="110000"/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20820"/>
              </a:buClr>
              <a:buSzPct val="60000"/>
              <a:buChar char="•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Tahoma" panose="020B0604030504040204" pitchFamily="34" charset="0"/>
            </a:endParaRPr>
          </a:p>
        </p:txBody>
      </p:sp>
      <p:sp>
        <p:nvSpPr>
          <p:cNvPr id="5" name="AutoShape 23">
            <a:extLst>
              <a:ext uri="{FF2B5EF4-FFF2-40B4-BE49-F238E27FC236}">
                <a16:creationId xmlns:a16="http://schemas.microsoft.com/office/drawing/2014/main" id="{AD46C5BC-A13A-4F51-A974-EF1CD65E9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723" y="4724400"/>
            <a:ext cx="228600" cy="76200"/>
          </a:xfrm>
          <a:prstGeom prst="leftArrow">
            <a:avLst>
              <a:gd name="adj1" fmla="val 50000"/>
              <a:gd name="adj2" fmla="val 75000"/>
            </a:avLst>
          </a:prstGeom>
          <a:solidFill>
            <a:srgbClr val="FF00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latinLnBrk="1">
              <a:spcBef>
                <a:spcPct val="20000"/>
              </a:spcBef>
              <a:buClr>
                <a:srgbClr val="020820"/>
              </a:buClr>
              <a:buSzPct val="110000"/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20820"/>
              </a:buClr>
              <a:buSzPct val="60000"/>
              <a:buChar char="•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284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634044"/>
          </a:xfrm>
        </p:spPr>
        <p:txBody>
          <a:bodyPr/>
          <a:lstStyle/>
          <a:p>
            <a:br>
              <a:rPr lang="en-US" sz="2000" b="1" dirty="0">
                <a:latin typeface="+mn-lt"/>
              </a:rPr>
            </a:br>
            <a:r>
              <a:rPr lang="en-IN" sz="2000" dirty="0">
                <a:latin typeface="+mn-lt"/>
              </a:rPr>
              <a:t>Reducing the State Table</a:t>
            </a:r>
            <a:endParaRPr lang="en-US" sz="2000" dirty="0">
              <a:latin typeface="+mn-lt"/>
            </a:endParaRPr>
          </a:p>
        </p:txBody>
      </p:sp>
      <p:pic>
        <p:nvPicPr>
          <p:cNvPr id="32770" name="Picture 2" descr="Z:\NewMedia\Ebook-Novella\Wiley\jira\Mano_Ciletti6e\Work\Images\ch05\ciletti_6e_table_05_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74676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3">
            <a:extLst>
              <a:ext uri="{FF2B5EF4-FFF2-40B4-BE49-F238E27FC236}">
                <a16:creationId xmlns:a16="http://schemas.microsoft.com/office/drawing/2014/main" id="{3C8B9FC2-862F-47CF-BF18-E5C972A45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0" y="4114800"/>
            <a:ext cx="228600" cy="76200"/>
          </a:xfrm>
          <a:prstGeom prst="leftArrow">
            <a:avLst>
              <a:gd name="adj1" fmla="val 50000"/>
              <a:gd name="adj2" fmla="val 75000"/>
            </a:avLst>
          </a:prstGeom>
          <a:solidFill>
            <a:srgbClr val="FF00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latinLnBrk="1">
              <a:spcBef>
                <a:spcPct val="20000"/>
              </a:spcBef>
              <a:buClr>
                <a:srgbClr val="020820"/>
              </a:buClr>
              <a:buSzPct val="110000"/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20820"/>
              </a:buClr>
              <a:buSzPct val="60000"/>
              <a:buChar char="•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Tahoma" panose="020B0604030504040204" pitchFamily="34" charset="0"/>
            </a:endParaRPr>
          </a:p>
        </p:txBody>
      </p:sp>
      <p:sp>
        <p:nvSpPr>
          <p:cNvPr id="5" name="AutoShape 23">
            <a:extLst>
              <a:ext uri="{FF2B5EF4-FFF2-40B4-BE49-F238E27FC236}">
                <a16:creationId xmlns:a16="http://schemas.microsoft.com/office/drawing/2014/main" id="{C02AC329-5333-415A-B676-05D2A1E47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869" y="4724400"/>
            <a:ext cx="228600" cy="76200"/>
          </a:xfrm>
          <a:prstGeom prst="leftArrow">
            <a:avLst>
              <a:gd name="adj1" fmla="val 50000"/>
              <a:gd name="adj2" fmla="val 75000"/>
            </a:avLst>
          </a:prstGeom>
          <a:solidFill>
            <a:srgbClr val="FF00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latinLnBrk="1">
              <a:spcBef>
                <a:spcPct val="20000"/>
              </a:spcBef>
              <a:buClr>
                <a:srgbClr val="020820"/>
              </a:buClr>
              <a:buSzPct val="110000"/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020820"/>
              </a:buClr>
              <a:buSzPct val="60000"/>
              <a:buChar char="•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378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dirty="0">
                <a:latin typeface="+mn-lt"/>
              </a:rPr>
              <a:t>Reduced</a:t>
            </a:r>
            <a:r>
              <a:rPr lang="en-IN" sz="2000" dirty="0"/>
              <a:t> </a:t>
            </a:r>
            <a:r>
              <a:rPr lang="en-IN" sz="2000" dirty="0">
                <a:latin typeface="+mn-lt"/>
              </a:rPr>
              <a:t>State diagram</a:t>
            </a:r>
            <a:endParaRPr lang="en-US" sz="2000" dirty="0">
              <a:latin typeface="+mn-lt"/>
            </a:endParaRPr>
          </a:p>
        </p:txBody>
      </p:sp>
      <p:pic>
        <p:nvPicPr>
          <p:cNvPr id="33794" name="Picture 2" descr="The circuit have 5 states ay to e. The paths and their values are as follows: ay to ay, 0 slash 0; ay to b, 1 slash 0; b to c, 0 slash 0; c to ay, 0 slash 0; b to d, 1 slash 0; c to d, 1 slash 0; d to d, 1 slash 1; d to e, 0 slash 0; e to d, 1 slash 1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750" y="1295400"/>
            <a:ext cx="3754914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553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634044"/>
          </a:xfrm>
        </p:spPr>
        <p:txBody>
          <a:bodyPr/>
          <a:lstStyle/>
          <a:p>
            <a:br>
              <a:rPr lang="en-US" sz="2000" b="1" dirty="0">
                <a:latin typeface="+mn-lt"/>
              </a:rPr>
            </a:br>
            <a:r>
              <a:rPr lang="en-IN" sz="2000" dirty="0">
                <a:latin typeface="+mn-lt"/>
              </a:rPr>
              <a:t>Reduced the State Table</a:t>
            </a:r>
            <a:endParaRPr lang="en-US" sz="2000" dirty="0">
              <a:latin typeface="+mn-lt"/>
            </a:endParaRPr>
          </a:p>
        </p:txBody>
      </p:sp>
      <p:pic>
        <p:nvPicPr>
          <p:cNvPr id="34818" name="Picture 2" descr="Z:\NewMedia\Ebook-Novella\Wiley\jira\Mano_Ciletti6e\Work\Images\ch05\ciletti_6e_table_05_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59" y="1903413"/>
            <a:ext cx="7920082" cy="30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193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634044"/>
          </a:xfrm>
        </p:spPr>
        <p:txBody>
          <a:bodyPr/>
          <a:lstStyle/>
          <a:p>
            <a:br>
              <a:rPr lang="en-US" sz="2000" b="1" dirty="0">
                <a:latin typeface="+mn-lt"/>
              </a:rPr>
            </a:br>
            <a:r>
              <a:rPr lang="en-IN" sz="2000" dirty="0">
                <a:latin typeface="+mn-lt"/>
              </a:rPr>
              <a:t>Three Possible Binary State Assignments</a:t>
            </a:r>
            <a:endParaRPr lang="en-US" sz="2000" dirty="0">
              <a:latin typeface="+mn-lt"/>
            </a:endParaRPr>
          </a:p>
        </p:txBody>
      </p:sp>
      <p:pic>
        <p:nvPicPr>
          <p:cNvPr id="35842" name="Picture 2" descr="Z:\NewMedia\Ebook-Novella\Wiley\jira\Mano_Ciletti6e\Work\Images\ch05\ciletti_6e_table_05_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16" y="2132013"/>
            <a:ext cx="7927568" cy="25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E41DAE-189F-4A04-A732-52D380300C6B}"/>
              </a:ext>
            </a:extLst>
          </p:cNvPr>
          <p:cNvSpPr txBox="1"/>
          <p:nvPr/>
        </p:nvSpPr>
        <p:spPr>
          <a:xfrm>
            <a:off x="1222365" y="5181600"/>
            <a:ext cx="66992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i="1" dirty="0"/>
              <a:t>m</a:t>
            </a:r>
            <a:r>
              <a:rPr lang="en-US" altLang="ko-KR" sz="2000" dirty="0"/>
              <a:t> states circuit, codes must contain </a:t>
            </a:r>
            <a:r>
              <a:rPr lang="en-US" altLang="ko-KR" sz="2000" i="1" dirty="0"/>
              <a:t>n</a:t>
            </a:r>
            <a:r>
              <a:rPr lang="en-US" altLang="ko-KR" sz="2000" dirty="0"/>
              <a:t> bits where 2</a:t>
            </a:r>
            <a:r>
              <a:rPr lang="en-US" altLang="ko-KR" sz="2000" i="1" dirty="0"/>
              <a:t>ⁿ</a:t>
            </a:r>
            <a:r>
              <a:rPr lang="en-US" altLang="ko-KR" sz="2000" dirty="0"/>
              <a:t>≥</a:t>
            </a:r>
            <a:r>
              <a:rPr lang="en-US" altLang="ko-KR" sz="2000" i="1" dirty="0"/>
              <a:t>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Three possible binary state assignments</a:t>
            </a:r>
          </a:p>
          <a:p>
            <a:endParaRPr lang="ko-KR" alt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2015366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634044"/>
          </a:xfrm>
        </p:spPr>
        <p:txBody>
          <a:bodyPr/>
          <a:lstStyle/>
          <a:p>
            <a:br>
              <a:rPr lang="en-US" sz="2000" b="1" dirty="0">
                <a:latin typeface="+mn-lt"/>
              </a:rPr>
            </a:br>
            <a:r>
              <a:rPr lang="en-IN" sz="2000" dirty="0">
                <a:latin typeface="+mn-lt"/>
              </a:rPr>
              <a:t>Reduced State Table with Binary Assignment 1</a:t>
            </a:r>
            <a:endParaRPr lang="en-US" sz="2000" dirty="0">
              <a:latin typeface="+mn-lt"/>
            </a:endParaRPr>
          </a:p>
        </p:txBody>
      </p:sp>
      <p:pic>
        <p:nvPicPr>
          <p:cNvPr id="36866" name="Picture 2" descr="Z:\NewMedia\Ebook-Novella\Wiley\jira\Mano_Ciletti6e\Work\Images\ch05\ciletti_6e_table_05_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20194"/>
            <a:ext cx="7924800" cy="301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178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dirty="0">
                <a:latin typeface="+mn-lt"/>
              </a:rPr>
              <a:t>Design Procedure</a:t>
            </a:r>
            <a:endParaRPr lang="en-US" sz="2000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48E1E6-7FBE-4981-B625-60E8CCEC2D8D}"/>
              </a:ext>
            </a:extLst>
          </p:cNvPr>
          <p:cNvSpPr txBox="1"/>
          <p:nvPr/>
        </p:nvSpPr>
        <p:spPr>
          <a:xfrm>
            <a:off x="425307" y="1524000"/>
            <a:ext cx="772809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Sequential circuit design : requires state table  </a:t>
            </a:r>
          </a:p>
          <a:p>
            <a:r>
              <a:rPr lang="en-US" altLang="ko-KR" sz="2000" dirty="0"/>
              <a:t>     ⇔ Combinational circuit : truth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The number of flip-flop is determined from the number of states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If 2ⁿ states exist, there are </a:t>
            </a:r>
            <a:r>
              <a:rPr lang="en-US" altLang="ko-KR" sz="2000" i="1" dirty="0"/>
              <a:t>n</a:t>
            </a:r>
            <a:r>
              <a:rPr lang="en-US" altLang="ko-KR" sz="2000" dirty="0"/>
              <a:t> flip-flops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Design steps</a:t>
            </a:r>
          </a:p>
          <a:p>
            <a:pPr marL="914400" lvl="1" indent="-457200">
              <a:buAutoNum type="arabicParenR"/>
            </a:pPr>
            <a:r>
              <a:rPr lang="en-US" altLang="ko-KR" sz="2000" dirty="0"/>
              <a:t>Derive a state diagram or state table </a:t>
            </a:r>
          </a:p>
          <a:p>
            <a:pPr marL="914400" lvl="1" indent="-457200">
              <a:buAutoNum type="arabicParenR"/>
            </a:pPr>
            <a:r>
              <a:rPr lang="en-US" altLang="ko-KR" sz="2000" dirty="0"/>
              <a:t>Reduce the number of states if necessary</a:t>
            </a:r>
          </a:p>
          <a:p>
            <a:pPr marL="914400" lvl="1" indent="-457200">
              <a:buAutoNum type="arabicParenR"/>
            </a:pPr>
            <a:r>
              <a:rPr lang="en-US" altLang="ko-KR" sz="2000" dirty="0"/>
              <a:t>Assign binary code to the state</a:t>
            </a:r>
          </a:p>
          <a:p>
            <a:pPr marL="914400" lvl="1" indent="-457200">
              <a:buAutoNum type="arabicParenR"/>
            </a:pPr>
            <a:r>
              <a:rPr lang="en-US" altLang="ko-KR" sz="2000" dirty="0"/>
              <a:t>Choose the type of flip-flops to be used</a:t>
            </a:r>
          </a:p>
          <a:p>
            <a:pPr marL="914400" lvl="1" indent="-457200">
              <a:buAutoNum type="arabicParenR"/>
            </a:pPr>
            <a:r>
              <a:rPr lang="en-US" altLang="ko-KR" sz="2000" dirty="0"/>
              <a:t>Derive the flip-flop input equations and output equations</a:t>
            </a:r>
          </a:p>
          <a:p>
            <a:pPr marL="914400" lvl="1" indent="-457200">
              <a:buAutoNum type="arabicParenR"/>
            </a:pPr>
            <a:r>
              <a:rPr lang="en-US" altLang="ko-KR" sz="2000" dirty="0"/>
              <a:t>Draw the logic diagram</a:t>
            </a:r>
          </a:p>
          <a:p>
            <a:endParaRPr lang="ko-KR" alt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850138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dirty="0">
                <a:latin typeface="+mn-lt"/>
              </a:rPr>
              <a:t>State diagram for sequence detector</a:t>
            </a:r>
            <a:endParaRPr lang="en-US" sz="2000" dirty="0">
              <a:latin typeface="+mn-lt"/>
            </a:endParaRPr>
          </a:p>
        </p:txBody>
      </p:sp>
      <p:pic>
        <p:nvPicPr>
          <p:cNvPr id="37890" name="Picture 2" descr="The circuit has four states: S sub 0 slash 0, S sub 1 slash 0, S sub 2 slash 0, and S sub 3 slash 1. The paths and their values are as follows, with each state identified by its S value: S sub 0 to S sub o, 0; S sub 0 to S sub 1, 1; S sub 1 to S sub 0, 0; S sub 1 to S sub 2, 1; S sub 2 to S sub 0, 0; S sub 2 to S sub 3, 1; S sub 3 to S sub 3, 1; S sub 3 to S sub 0, 0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989" y="2590800"/>
            <a:ext cx="2426812" cy="307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44792F-80BD-4798-BDA3-FCDD15F150E5}"/>
              </a:ext>
            </a:extLst>
          </p:cNvPr>
          <p:cNvSpPr txBox="1"/>
          <p:nvPr/>
        </p:nvSpPr>
        <p:spPr>
          <a:xfrm>
            <a:off x="201254" y="1447800"/>
            <a:ext cx="8884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Three or more consecutive 1</a:t>
            </a:r>
            <a:r>
              <a:rPr lang="en-US" altLang="ko-KR" sz="2000" dirty="0">
                <a:latin typeface="Times New Roman" panose="02020603050405020304" pitchFamily="18" charset="0"/>
              </a:rPr>
              <a:t>’</a:t>
            </a:r>
            <a:r>
              <a:rPr lang="en-US" altLang="ko-KR" sz="2000" dirty="0"/>
              <a:t>s in a string of bits coming through an input line</a:t>
            </a:r>
          </a:p>
          <a:p>
            <a:endParaRPr lang="ko-KR" alt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3387361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634044"/>
          </a:xfrm>
        </p:spPr>
        <p:txBody>
          <a:bodyPr/>
          <a:lstStyle/>
          <a:p>
            <a:br>
              <a:rPr lang="en-US" sz="2000" b="1" dirty="0">
                <a:latin typeface="+mn-lt"/>
              </a:rPr>
            </a:br>
            <a:r>
              <a:rPr lang="en-IN" sz="2000" dirty="0">
                <a:latin typeface="+mn-lt"/>
              </a:rPr>
              <a:t>State Table for Sequence Detector</a:t>
            </a:r>
            <a:endParaRPr lang="en-US" sz="2000" dirty="0">
              <a:latin typeface="+mn-lt"/>
            </a:endParaRPr>
          </a:p>
        </p:txBody>
      </p:sp>
      <p:pic>
        <p:nvPicPr>
          <p:cNvPr id="38914" name="Picture 2" descr="Z:\NewMedia\Ebook-Novella\Wiley\jira\Mano_Ciletti6e\Work\Images\ch05\ciletti_6e_table_05_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52194"/>
            <a:ext cx="6858000" cy="395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92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i="1" dirty="0">
                <a:latin typeface="+mn-lt"/>
              </a:rPr>
              <a:t>SR</a:t>
            </a:r>
            <a:r>
              <a:rPr lang="en-IN" sz="2000" dirty="0">
                <a:latin typeface="+mn-lt"/>
              </a:rPr>
              <a:t> latch with NOR gates</a:t>
            </a:r>
            <a:endParaRPr lang="en-US" sz="2000" dirty="0">
              <a:latin typeface="+mn-lt"/>
            </a:endParaRPr>
          </a:p>
        </p:txBody>
      </p:sp>
      <p:pic>
        <p:nvPicPr>
          <p:cNvPr id="3074" name="Picture 2" descr="Part ay: logic diagram. Set input S and feedback Q enter the first n or gate, producing Q prime. Reset input R and feedback Q prime enter the second n or gate, producing Q. In each case, R and S jump to 1 from 0 before falling back to 0. Part b: function table. The table has columns for S, R, Q and Q prime. The row entries are as follows: row 1,1 0, 1 0; row 2, 0 0, 1 0; row 3, 0 1, 0 1; row 4, 0 0, 0 1; row 5, 1 1, 0 0. The row 2 values occur after S = 1 and R = 0. The row 4 values occur after S = 0 and R = 1. The row 5 values indicate forbidden.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600200"/>
            <a:ext cx="8382000" cy="246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2A632E-7159-4AF1-9215-A745FAF1F50B}"/>
              </a:ext>
            </a:extLst>
          </p:cNvPr>
          <p:cNvSpPr txBox="1"/>
          <p:nvPr/>
        </p:nvSpPr>
        <p:spPr>
          <a:xfrm>
            <a:off x="1739333" y="4782843"/>
            <a:ext cx="566533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S=1,R=0 then Q=1(set)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S=0,R=1 then Q=0(reset)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S=0,R=0 then no change(keep condition)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S=1,R=1 Q=Q′=0 (undefined)</a:t>
            </a:r>
          </a:p>
          <a:p>
            <a:endParaRPr lang="ko-KR" alt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902853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dirty="0">
                <a:latin typeface="+mn-lt"/>
              </a:rPr>
              <a:t>K-Maps for sequence detector</a:t>
            </a:r>
            <a:endParaRPr lang="en-US" sz="2000" dirty="0">
              <a:latin typeface="+mn-lt"/>
            </a:endParaRPr>
          </a:p>
        </p:txBody>
      </p:sp>
      <p:pic>
        <p:nvPicPr>
          <p:cNvPr id="39938" name="Picture 2" descr="Each map has m entries equal to 1 and variously shaded. First map: D sub Ay = Ay x + B x. m sub 3 and m sub 7 are lightly shaded, and m sub 5 and m sub 7 are darkly shaded. Second map: D sub B = Ay x + B prime x. m sub 1 and m sub 5 are lightly shaded, and m sub 5 and m sub 7 are darkly shaded. Third map: y = Ay B. m sub 7 and m sub 6 are darkly shaded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69" y="2360613"/>
            <a:ext cx="8354262" cy="213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653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dirty="0">
                <a:latin typeface="+mn-lt"/>
              </a:rPr>
              <a:t>Logic diagram of a Moore-type sequence detector</a:t>
            </a:r>
            <a:endParaRPr lang="en-US" sz="2000" dirty="0">
              <a:latin typeface="+mn-lt"/>
            </a:endParaRPr>
          </a:p>
        </p:txBody>
      </p:sp>
      <p:pic>
        <p:nvPicPr>
          <p:cNvPr id="40962" name="Picture 2" descr="The D terminal of the first D flip flop receives the following input: x and Ay, or, x and B. The flip flop produces Ay at the Q terminal. The D terminal of the second flip flop receives the following input: x and B prime, or, x and Ay. This flip flop produces B at B, and it produces B prime. Input x and B yield y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3" y="1382571"/>
            <a:ext cx="4878388" cy="409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18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634044"/>
          </a:xfrm>
        </p:spPr>
        <p:txBody>
          <a:bodyPr/>
          <a:lstStyle/>
          <a:p>
            <a:br>
              <a:rPr lang="en-US" sz="2000" b="1" dirty="0">
                <a:latin typeface="+mn-lt"/>
              </a:rPr>
            </a:br>
            <a:r>
              <a:rPr lang="en-IN" sz="2000" dirty="0">
                <a:latin typeface="+mn-lt"/>
              </a:rPr>
              <a:t>Flip-Flop Excitation Tables</a:t>
            </a:r>
            <a:endParaRPr lang="en-US" sz="2000" dirty="0">
              <a:latin typeface="+mn-lt"/>
            </a:endParaRPr>
          </a:p>
        </p:txBody>
      </p:sp>
      <p:pic>
        <p:nvPicPr>
          <p:cNvPr id="41986" name="Picture 2" descr="Z:\NewMedia\Ebook-Novella\Wiley\jira\Mano_Ciletti6e\Work\Images\ch05\ciletti_6e_table_05_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14600"/>
            <a:ext cx="7125322" cy="22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648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634044"/>
          </a:xfrm>
        </p:spPr>
        <p:txBody>
          <a:bodyPr/>
          <a:lstStyle/>
          <a:p>
            <a:br>
              <a:rPr lang="en-US" sz="2000" b="1" dirty="0">
                <a:latin typeface="+mn-lt"/>
              </a:rPr>
            </a:br>
            <a:r>
              <a:rPr lang="en-IN" sz="2000" dirty="0">
                <a:latin typeface="+mn-lt"/>
              </a:rPr>
              <a:t>State Table and JK Flip-Flop Inputs</a:t>
            </a:r>
            <a:endParaRPr lang="en-US" sz="2000" dirty="0">
              <a:latin typeface="+mn-lt"/>
            </a:endParaRPr>
          </a:p>
        </p:txBody>
      </p:sp>
      <p:pic>
        <p:nvPicPr>
          <p:cNvPr id="43010" name="Picture 2" descr="Z:\NewMedia\Ebook-Novella\Wiley\jira\Mano_Ciletti6e\Work\Images\ch05\ciletti_6e_table_05_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814" y="1752600"/>
            <a:ext cx="6474372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504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dirty="0">
                <a:latin typeface="+mn-lt"/>
              </a:rPr>
              <a:t>Maps for </a:t>
            </a:r>
            <a:r>
              <a:rPr lang="en-IN" sz="2000" i="1" dirty="0">
                <a:latin typeface="+mn-lt"/>
              </a:rPr>
              <a:t>J</a:t>
            </a:r>
            <a:r>
              <a:rPr lang="en-IN" sz="2000" dirty="0">
                <a:latin typeface="+mn-lt"/>
              </a:rPr>
              <a:t> and </a:t>
            </a:r>
            <a:r>
              <a:rPr lang="en-IN" sz="2000" i="1" dirty="0">
                <a:latin typeface="+mn-lt"/>
              </a:rPr>
              <a:t>K</a:t>
            </a:r>
            <a:r>
              <a:rPr lang="en-IN" sz="2000" dirty="0">
                <a:latin typeface="+mn-lt"/>
              </a:rPr>
              <a:t> input equations</a:t>
            </a:r>
            <a:endParaRPr lang="en-US" sz="2000" dirty="0">
              <a:latin typeface="+mn-lt"/>
            </a:endParaRPr>
          </a:p>
        </p:txBody>
      </p:sp>
      <p:pic>
        <p:nvPicPr>
          <p:cNvPr id="44034" name="Picture 2" descr="First map: J sub Ay = B x prime. m sub 1 = 1. The following m entries = X: m sub 4, m sub 5, m sub 7, m sub 6. m sub 2 and m sub 6 are shaded. Second map: K sub Ay = B x. m sub 7 = 1. The following m entries = X: m sub 0, m sub 1, m sub 3, m sub 2. m sub 3 and m sub 7 are shaded. Third map: J sub B = x. The following m entries = 1: m sub 1 and m sub 5. The following m entries = X: m sub 3, m sub 2, m sub 7, and m sub 6. The following entries are shaded: m sub 1, m sub 3, m sub 5, m sub 7. Fourth map: K sub B = the complement of Ay x or x. The following entries = 1: m sub 2, m sub 7. The following entries = X: m sub 0, m sub 1, m sub 4, m sub 5. The following entries are lightly shaded: m sub 5, m sub 7. The following entries are darkly shaded: m sub 0, m sub 2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53707"/>
            <a:ext cx="5334000" cy="435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92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dirty="0">
                <a:latin typeface="+mn-lt"/>
              </a:rPr>
              <a:t>Logic diagram for sequential circuit with </a:t>
            </a:r>
            <a:r>
              <a:rPr lang="en-IN" sz="2000" i="1" dirty="0">
                <a:latin typeface="+mn-lt"/>
              </a:rPr>
              <a:t>JK</a:t>
            </a:r>
            <a:r>
              <a:rPr lang="en-IN" sz="2000" dirty="0">
                <a:latin typeface="+mn-lt"/>
              </a:rPr>
              <a:t> flip-flops</a:t>
            </a:r>
            <a:endParaRPr lang="en-US" sz="2000" dirty="0">
              <a:latin typeface="+mn-lt"/>
            </a:endParaRPr>
          </a:p>
        </p:txBody>
      </p:sp>
      <p:pic>
        <p:nvPicPr>
          <p:cNvPr id="45058" name="Picture 2" descr="Terminal J on the first flip flop receives the following input: x prime and B. The corresponding output is Ay. Terminal K on the first flip flop receives the following input: x and B. The corresponding output is B prime. Terminal J on the second flip flop receives input x. The corresponding output is B. Terminal K on the second flip flop receives the following input: x exclusive or Ay. The corresponding output is B prim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724" y="1295400"/>
            <a:ext cx="5952966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11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dirty="0">
                <a:latin typeface="+mn-lt"/>
              </a:rPr>
              <a:t>State diagram of three-bit binary counter</a:t>
            </a:r>
            <a:endParaRPr lang="en-US" sz="2000" dirty="0">
              <a:latin typeface="+mn-lt"/>
            </a:endParaRPr>
          </a:p>
        </p:txBody>
      </p:sp>
      <p:pic>
        <p:nvPicPr>
          <p:cNvPr id="46082" name="Picture 2" descr="A state diagram shows the following sequence of states: 0 0 0, 0 0 1, 0 1 0, 0 1 1, 1 0 0, 1 0 1, 1 1 0, 1 1 1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680" y="2225464"/>
            <a:ext cx="2908639" cy="292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34F498-154F-4888-A340-43D27EE0AAD8}"/>
              </a:ext>
            </a:extLst>
          </p:cNvPr>
          <p:cNvSpPr txBox="1"/>
          <p:nvPr/>
        </p:nvSpPr>
        <p:spPr>
          <a:xfrm>
            <a:off x="838200" y="1311414"/>
            <a:ext cx="72282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3-bit counter has 3 flip-flops and can count from 0 to 2ⁿ-1(n=3)</a:t>
            </a:r>
          </a:p>
          <a:p>
            <a:endParaRPr lang="ko-KR" alt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1214834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634044"/>
          </a:xfrm>
        </p:spPr>
        <p:txBody>
          <a:bodyPr/>
          <a:lstStyle/>
          <a:p>
            <a:br>
              <a:rPr lang="en-US" sz="2000" b="1" dirty="0">
                <a:latin typeface="+mn-lt"/>
              </a:rPr>
            </a:br>
            <a:r>
              <a:rPr lang="en-IN" sz="2000" dirty="0">
                <a:latin typeface="+mn-lt"/>
              </a:rPr>
              <a:t>State Table for Three-Bit Counter</a:t>
            </a:r>
            <a:endParaRPr lang="en-US" sz="2000" dirty="0">
              <a:latin typeface="+mn-lt"/>
            </a:endParaRPr>
          </a:p>
        </p:txBody>
      </p:sp>
      <p:pic>
        <p:nvPicPr>
          <p:cNvPr id="47106" name="Picture 2" descr="Z:\NewMedia\Ebook-Novella\Wiley\jira\Mano_Ciletti6e\Work\Images\ch05\ciletti_6e_table_05_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63543"/>
            <a:ext cx="7162800" cy="333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8926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dirty="0">
                <a:latin typeface="+mn-lt"/>
              </a:rPr>
              <a:t>Maps for three-bit binary counter</a:t>
            </a:r>
            <a:endParaRPr lang="en-US" sz="2000" dirty="0">
              <a:latin typeface="+mn-lt"/>
            </a:endParaRPr>
          </a:p>
        </p:txBody>
      </p:sp>
      <p:pic>
        <p:nvPicPr>
          <p:cNvPr id="48130" name="Picture 2" descr="For each map the following list provides the m entries that are both shaded and equal to 1. First map, T sub Ay 2 = Ay sub 1 A y sub 0: m sub 3, m sub 7. Second map, T sub Ay 1 = Ay sub 0: m sub 1, m sub 3, m sub 5, m sub 7. Third map, T sub Ay 0 = 1: all m entrie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71979"/>
            <a:ext cx="8077200" cy="211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614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dirty="0">
                <a:latin typeface="+mn-lt"/>
              </a:rPr>
              <a:t>Logic diagram of three-bit binary counter</a:t>
            </a:r>
            <a:endParaRPr lang="en-US" sz="2000" dirty="0">
              <a:latin typeface="+mn-lt"/>
            </a:endParaRPr>
          </a:p>
        </p:txBody>
      </p:sp>
      <p:pic>
        <p:nvPicPr>
          <p:cNvPr id="49154" name="Picture 2" descr="The counter has a series of 3 T flip flops, with each flip flop receiving clock input. for each flip flop, the following list provides the input at the T terminal and the corresponding output. first flip flop: input 1, output A sub 0. Second flip flop: input Ay sub 0, output Ay sub 1. Third flip flop: input Ay sub 0 and Ay sub 1, output Ay sub 2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3241"/>
            <a:ext cx="7620000" cy="289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018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i="1" dirty="0">
                <a:latin typeface="+mn-lt"/>
              </a:rPr>
              <a:t>SR</a:t>
            </a:r>
            <a:r>
              <a:rPr lang="en-IN" sz="2000" dirty="0">
                <a:latin typeface="+mn-lt"/>
              </a:rPr>
              <a:t> latch with NAND gates</a:t>
            </a:r>
            <a:endParaRPr lang="en-US" sz="2000" dirty="0">
              <a:latin typeface="+mn-lt"/>
            </a:endParaRPr>
          </a:p>
        </p:txBody>
      </p:sp>
      <p:pic>
        <p:nvPicPr>
          <p:cNvPr id="4098" name="Picture 2" descr="Part ay: logic diagram. The structure has 2 n and gates receiving R and S along with feedback Q and Q prime. However, R and S drop from 1 to 0, before jumping back to 1. So, Q feeds back to R, and Q prime feeds back to S. Part b: function table. The table has columns for the following values from left to right: row 1, 1 0, 0 1; row 2, 1 1, 0 1; row 3, 0 1, 1 0; row 4, 1 1, 1 0; row 5, 0 0, 1 1. The row 2 entries occur after S = 1 and R = 0. The row 4 entries occur after S = 0 and R = 1. The row 5 entries indicate forbidde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88680"/>
            <a:ext cx="8382000" cy="247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895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i="1" dirty="0">
                <a:latin typeface="+mn-lt"/>
              </a:rPr>
              <a:t>SR</a:t>
            </a:r>
            <a:r>
              <a:rPr lang="en-IN" sz="2000" dirty="0">
                <a:latin typeface="+mn-lt"/>
              </a:rPr>
              <a:t> latch with control input</a:t>
            </a:r>
            <a:endParaRPr lang="en-US" sz="2000" dirty="0">
              <a:latin typeface="+mn-lt"/>
            </a:endParaRPr>
          </a:p>
        </p:txBody>
      </p:sp>
      <p:pic>
        <p:nvPicPr>
          <p:cNvPr id="5122" name="Picture 2" descr="Part ay: logic diagram. The structure includes the standard S R latch configuration. However, S and R are each replaced by an n and gate, which receives that signal as well as signal E n. Part b” function table. The table has columns for the following values from left to right: E n, S, R, next state of Q. The row entries are as follows: row 1, 0, upper X, upper X, no change; row 2, 1, 0, 0, no change; row 3, 1, 0, 1, Q = 0 in rest state; row 4, 1, 1, 0, Q = 1 in set state; row 5, 1, 1, 1, indeterminat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56" y="2209802"/>
            <a:ext cx="8424688" cy="243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108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i="1" dirty="0">
                <a:latin typeface="+mn-lt"/>
              </a:rPr>
              <a:t>D</a:t>
            </a:r>
            <a:r>
              <a:rPr lang="en-IN" sz="2000" dirty="0">
                <a:latin typeface="+mn-lt"/>
              </a:rPr>
              <a:t> latch</a:t>
            </a:r>
            <a:endParaRPr lang="en-US" sz="2000" dirty="0">
              <a:latin typeface="+mn-lt"/>
            </a:endParaRPr>
          </a:p>
        </p:txBody>
      </p:sp>
      <p:pic>
        <p:nvPicPr>
          <p:cNvPr id="6146" name="Picture 2" descr="Part ay: logic diagram. The structure resembles the structure for an S R latch with control unit. However, in place of S and R, the n and gates of the control unit receive D and E n, and D prime and E n, respectively. Part b: function table. The table has columns for the following entries from left to right: E n, D, next state of Q. The row entries are as follows from left to right: row 1, 0, X, no change; row 2, 1, 0, Q = 0 at reset state; row 3, 1, 1, Q = 1 at set stat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75669"/>
            <a:ext cx="85344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197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dirty="0">
                <a:latin typeface="+mn-lt"/>
              </a:rPr>
              <a:t>Graphic symbols for latches</a:t>
            </a:r>
            <a:endParaRPr lang="en-US" sz="2000" dirty="0">
              <a:latin typeface="+mn-lt"/>
            </a:endParaRPr>
          </a:p>
        </p:txBody>
      </p:sp>
      <p:pic>
        <p:nvPicPr>
          <p:cNvPr id="7170" name="Picture 2" descr="Each symbol is based on a vertical rectangle with two horizontal line segments extending to the left side, and two corresponding horizontal segments extending from the right side. First latch: S R. The top left and bottom left segments intersect the rectangle at S and R, respectively. The bottom right segment intersects the rectangle at a bubble. Second latch: S R bar. The S R symbol with additional bubbles at S and R. Third latch: D. The S R symbol with S and R replaced by D and E 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73779"/>
            <a:ext cx="8229600" cy="191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00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472" y="432756"/>
            <a:ext cx="8391728" cy="710244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IN" sz="2000" dirty="0">
                <a:latin typeface="+mn-lt"/>
              </a:rPr>
              <a:t>Clock response in latch and flip-flop</a:t>
            </a:r>
            <a:endParaRPr lang="en-US" sz="2000" dirty="0">
              <a:latin typeface="+mn-lt"/>
            </a:endParaRPr>
          </a:p>
        </p:txBody>
      </p:sp>
      <p:pic>
        <p:nvPicPr>
          <p:cNvPr id="8194" name="Picture 2" descr="Part ay: response to positive level. The regions at the graph maximum are indicated. Part b: positive edge response. Movement is upward along the vertical segments of the waveform. Part c: negative edge response. Movement is downward along the vertical segments of the waveform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676400"/>
            <a:ext cx="5410200" cy="329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154AA5-EB35-40E7-BF85-1CE2E3D52EA7}"/>
              </a:ext>
            </a:extLst>
          </p:cNvPr>
          <p:cNvSpPr txBox="1"/>
          <p:nvPr/>
        </p:nvSpPr>
        <p:spPr>
          <a:xfrm>
            <a:off x="1474036" y="5506642"/>
            <a:ext cx="61959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Latch : case (a), output changes as input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Flip-flop : output only changes at clock edge</a:t>
            </a:r>
          </a:p>
          <a:p>
            <a:endParaRPr lang="ko-KR" alt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7990044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Introduction to Robotics&amp;quot;&quot;/&gt;&lt;property id=&quot;20307&quot; value=&quot;318&quot;/&gt;&lt;/object&gt;&lt;object type=&quot;3&quot; unique_id=&quot;10005&quot;&gt;&lt;property id=&quot;20148&quot; value=&quot;5&quot;/&gt;&lt;property id=&quot;20300&quot; value=&quot;Slide 2 - &amp;quot;Figure 2.1&amp;#x0D;&amp;#x0A;Vector relative to frame (example).&amp;quot;&quot;/&gt;&lt;property id=&quot;20307&quot; value=&quot;328&quot;/&gt;&lt;/object&gt;&lt;object type=&quot;3&quot; unique_id=&quot;10718&quot;&gt;&lt;property id=&quot;20148&quot; value=&quot;5&quot;/&gt;&lt;property id=&quot;20300&quot; value=&quot;Slide 3 - &amp;quot;Figure 2.2&amp;#x0D;&amp;#x0A;Locating an object in position and orientation.&amp;#x0D;&amp;#x0A;&amp;quot;&quot;/&gt;&lt;property id=&quot;20307&quot; value=&quot;329&quot;/&gt;&lt;/object&gt;&lt;object type=&quot;3&quot; unique_id=&quot;10744&quot;&gt;&lt;property id=&quot;20148&quot; value=&quot;5&quot;/&gt;&lt;property id=&quot;20300&quot; value=&quot;Slide 4 - &amp;quot;Figure 2.3&amp;#x0D;&amp;#x0A;Example of several frames.&amp;#x0D;&amp;#x0A;&amp;quot;&quot;/&gt;&lt;property id=&quot;20307&quot; value=&quot;330&quot;/&gt;&lt;/object&gt;&lt;object type=&quot;3&quot; unique_id=&quot;10763&quot;&gt;&lt;property id=&quot;20148&quot; value=&quot;5&quot;/&gt;&lt;property id=&quot;20300&quot; value=&quot;Slide 5 - &amp;quot;Figure 2.4&amp;#x0D;&amp;#x0A;Translational mapping.&amp;quot;&quot;/&gt;&lt;property id=&quot;20307&quot; value=&quot;331&quot;/&gt;&lt;/object&gt;&lt;object type=&quot;3&quot; unique_id=&quot;10813&quot;&gt;&lt;property id=&quot;20148&quot; value=&quot;5&quot;/&gt;&lt;property id=&quot;20300&quot; value=&quot;Slide 6 - &amp;quot;Figure 2.5&amp;#x0D;&amp;#x0A;Rotating the description of a vector.&amp;quot;&quot;/&gt;&lt;property id=&quot;20307&quot; value=&quot;332&quot;/&gt;&lt;/object&gt;&lt;object type=&quot;3&quot; unique_id=&quot;10838&quot;&gt;&lt;property id=&quot;20148&quot; value=&quot;5&quot;/&gt;&lt;property id=&quot;20300&quot; value=&quot;Slide 7 - &amp;quot;Figure 2.6&amp;#x0D;&amp;#x0A;{B} rotated 30 degrees about Ẑ.&amp;quot;&quot;/&gt;&lt;property id=&quot;20307&quot; value=&quot;333&quot;/&gt;&lt;/object&gt;&lt;object type=&quot;3&quot; unique_id=&quot;10875&quot;&gt;&lt;property id=&quot;20148&quot; value=&quot;5&quot;/&gt;&lt;property id=&quot;20300&quot; value=&quot;Slide 8 - &amp;quot;Figure 2.7&amp;#x0D;&amp;#x0A;General transform of a vector.&amp;quot;&quot;/&gt;&lt;property id=&quot;20307&quot; value=&quot;334&quot;/&gt;&lt;/object&gt;&lt;object type=&quot;3&quot; unique_id=&quot;10876&quot;&gt;&lt;property id=&quot;20148&quot; value=&quot;5&quot;/&gt;&lt;property id=&quot;20300&quot; value=&quot;Slide 9 - &amp;quot;Figure 2.8&amp;#x0D;&amp;#x0A;Frame {B} rotated and translated.&amp;quot;&quot;/&gt;&lt;property id=&quot;20307&quot; value=&quot;335&quot;/&gt;&lt;/object&gt;&lt;object type=&quot;3&quot; unique_id=&quot;10910&quot;&gt;&lt;property id=&quot;20148&quot; value=&quot;5&quot;/&gt;&lt;property id=&quot;20300&quot; value=&quot;Slide 10 - &amp;quot;Figure 2.9&amp;#x0D;&amp;#x0A;Translation operator.&amp;quot;&quot;/&gt;&lt;property id=&quot;20307&quot; value=&quot;336&quot;/&gt;&lt;/object&gt;&lt;object type=&quot;3&quot; unique_id=&quot;10959&quot;&gt;&lt;property id=&quot;20148&quot; value=&quot;5&quot;/&gt;&lt;property id=&quot;20300&quot; value=&quot;Slide 11 - &amp;quot;Figure 2.10&amp;#x0D;&amp;#x0A;The vector AP1 rotated 30 degrees about Ẑ.&amp;quot;&quot;/&gt;&lt;property id=&quot;20307&quot; value=&quot;337&quot;/&gt;&lt;/object&gt;&lt;object type=&quot;3&quot; unique_id=&quot;10960&quot;&gt;&lt;property id=&quot;20148&quot; value=&quot;5&quot;/&gt;&lt;property id=&quot;20300&quot; value=&quot;Slide 12 - &amp;quot;Figure 2.11&amp;#x0D;&amp;#x0A;The vector AP1 rotated and translated to form AP2.&amp;quot;&quot;/&gt;&lt;property id=&quot;20307&quot; value=&quot;338&quot;/&gt;&lt;/object&gt;&lt;object type=&quot;3&quot; unique_id=&quot;11143&quot;&gt;&lt;property id=&quot;20148&quot; value=&quot;5&quot;/&gt;&lt;property id=&quot;20300&quot; value=&quot;Slide 13 - &amp;quot;Figure 2.12&amp;#x0D;&amp;#x0A;Compound frames: each is known relative to the previous one.&amp;quot;&quot;/&gt;&lt;property id=&quot;20307&quot; value=&quot;339&quot;/&gt;&lt;/object&gt;&lt;object type=&quot;3&quot; unique_id=&quot;11189&quot;&gt;&lt;property id=&quot;20148&quot; value=&quot;5&quot;/&gt;&lt;property id=&quot;20300&quot; value=&quot;Slide 14 - &amp;quot;Figure 2.13&amp;#x0D;&amp;#x0A;{B} relative to {A}.&amp;quot;&quot;/&gt;&lt;property id=&quot;20307&quot; value=&quot;340&quot;/&gt;&lt;/object&gt;&lt;object type=&quot;3&quot; unique_id=&quot;11238&quot;&gt;&lt;property id=&quot;20148&quot; value=&quot;5&quot;/&gt;&lt;property id=&quot;20300&quot; value=&quot;Slide 15 - &amp;quot;Figure 2.14&amp;#x0D;&amp;#x0A;Set of transforms forming a loop.&amp;quot;&quot;/&gt;&lt;property id=&quot;20307&quot; value=&quot;341&quot;/&gt;&lt;/object&gt;&lt;object type=&quot;3&quot; unique_id=&quot;11341&quot;&gt;&lt;property id=&quot;20148&quot; value=&quot;5&quot;/&gt;&lt;property id=&quot;20300&quot; value=&quot;Slide 16 - &amp;quot;Figure 2.15&amp;#x0D;&amp;#x0A;Example of a transform equation.&amp;quot;&quot;/&gt;&lt;property id=&quot;20307&quot; value=&quot;342&quot;/&gt;&lt;/object&gt;&lt;object type=&quot;3&quot; unique_id=&quot;11342&quot;&gt;&lt;property id=&quot;20148&quot; value=&quot;5&quot;/&gt;&lt;property id=&quot;20300&quot; value=&quot;Slide 17 - &amp;quot;Figure 2.16&amp;#x0D;&amp;#x0A;Manipulator reaching for a bolt.&amp;quot;&quot;/&gt;&lt;property id=&quot;20307&quot; value=&quot;343&quot;/&gt;&lt;/object&gt;&lt;object type=&quot;3&quot; unique_id=&quot;11343&quot;&gt;&lt;property id=&quot;20148&quot; value=&quot;5&quot;/&gt;&lt;property id=&quot;20300&quot; value=&quot;Slide 18 - &amp;quot;Figure 2.17&amp;#x0D;&amp;#x0A;X–Y–Z fixed angles. Rotations are performed in the order&amp;#x0D;&amp;#x0A;RX(g) RY (β), RZ(α).&amp;quot;&quot;/&gt;&lt;property id=&quot;20307&quot; value=&quot;344&quot;/&gt;&lt;/object&gt;&lt;object type=&quot;3&quot; unique_id=&quot;11444&quot;&gt;&lt;property id=&quot;20148&quot; value=&quot;5&quot;/&gt;&lt;property id=&quot;20300&quot; value=&quot;Slide 19 - &amp;quot;Figure 2.18&amp;#x0D;&amp;#x0A;Z–Y–X Euler angles.&amp;quot;&quot;/&gt;&lt;property id=&quot;20307&quot; value=&quot;345&quot;/&gt;&lt;/object&gt;&lt;object type=&quot;3&quot; unique_id=&quot;11445&quot;&gt;&lt;property id=&quot;20148&quot; value=&quot;5&quot;/&gt;&lt;property id=&quot;20300&quot; value=&quot;Slide 20 - &amp;quot;Figure 2.19&amp;#x0D;&amp;#x0A;Equivalent angle–axis representation.&amp;quot;&quot;/&gt;&lt;property id=&quot;20307&quot; value=&quot;346&quot;/&gt;&lt;/object&gt;&lt;object type=&quot;3&quot; unique_id=&quot;11446&quot;&gt;&lt;property id=&quot;20148&quot; value=&quot;5&quot;/&gt;&lt;property id=&quot;20300&quot; value=&quot;Slide 21 - &amp;quot;Figure 2.20&amp;#x0D;&amp;#x0A;Rotation about an axis that does not pass through the origin of {A}. Initially, {B} was coincident wit&quot;/&gt;&lt;property id=&quot;20307&quot; value=&quot;347&quot;/&gt;&lt;/object&gt;&lt;object type=&quot;3&quot; unique_id=&quot;11516&quot;&gt;&lt;property id=&quot;20148&quot; value=&quot;5&quot;/&gt;&lt;property id=&quot;20300&quot; value=&quot;Slide 22 - &amp;quot;Figure 2.21&amp;#x0D;&amp;#x0A;Equal velocity vectors.&amp;quot;&quot;/&gt;&lt;property id=&quot;20307&quot; value=&quot;348&quot;/&gt;&lt;/object&gt;&lt;object type=&quot;3&quot; unique_id=&quot;11589&quot;&gt;&lt;property id=&quot;20148&quot; value=&quot;5&quot;/&gt;&lt;property id=&quot;20300&quot; value=&quot;Slide 23 - &amp;quot;Figure 2.22&amp;#x0D;&amp;#x0A;Transforming velocities.&amp;quot;&quot;/&gt;&lt;property id=&quot;20307&quot; value=&quot;349&quot;/&gt;&lt;/object&gt;&lt;object type=&quot;3&quot; unique_id=&quot;11665&quot;&gt;&lt;property id=&quot;20148&quot; value=&quot;5&quot;/&gt;&lt;property id=&quot;20300&quot; value=&quot;Slide 24 - &amp;quot;Figure 2.23&amp;#x0D;&amp;#x0A;Cylindrical coordinates.&amp;quot;&quot;/&gt;&lt;property id=&quot;20307&quot; value=&quot;350&quot;/&gt;&lt;/object&gt;&lt;object type=&quot;3&quot; unique_id=&quot;11744&quot;&gt;&lt;property id=&quot;20148&quot; value=&quot;5&quot;/&gt;&lt;property id=&quot;20300&quot; value=&quot;Slide 25 - &amp;quot;Figure 2.24&amp;#x0D;&amp;#x0A;Spherical coordinates.&amp;quot;&quot;/&gt;&lt;property id=&quot;20307&quot; value=&quot;351&quot;/&gt;&lt;/object&gt;&lt;object type=&quot;3&quot; unique_id=&quot;11880&quot;&gt;&lt;property id=&quot;20148&quot; value=&quot;5&quot;/&gt;&lt;property id=&quot;20300&quot; value=&quot;Slide 26 - &amp;quot;Figure 2.25&amp;#x0D;&amp;#x0A;Frames at the corners of a wedge.&amp;quot;&quot;/&gt;&lt;property id=&quot;20307&quot; value=&quot;352&quot;/&gt;&lt;/object&gt;&lt;object type=&quot;3&quot; unique_id=&quot;11965&quot;&gt;&lt;property id=&quot;20148&quot; value=&quot;5&quot;/&gt;&lt;property id=&quot;20300&quot; value=&quot;Slide 27 - &amp;quot;Figure 2.26&amp;#x0D;&amp;#x0A;Frames at the corners of a wedge.&amp;quot;&quot;/&gt;&lt;property id=&quot;20307&quot; value=&quot;353&quot;/&gt;&lt;/object&gt;&lt;/object&gt;&lt;/object&gt;&lt;/database&gt;"/>
  <p:tag name="ARTICULATE_PROJECT_OPEN" val="0"/>
</p:tagLst>
</file>

<file path=ppt/theme/theme1.xml><?xml version="1.0" encoding="utf-8"?>
<a:theme xmlns:a="http://schemas.openxmlformats.org/drawingml/2006/main" name="508 Lecture">
  <a:themeElements>
    <a:clrScheme name="Custom 7">
      <a:dk1>
        <a:sysClr val="windowText" lastClr="000000"/>
      </a:dk1>
      <a:lt1>
        <a:sysClr val="window" lastClr="FFFFFF"/>
      </a:lt1>
      <a:dk2>
        <a:srgbClr val="000000"/>
      </a:dk2>
      <a:lt2>
        <a:srgbClr val="007FA3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3C1581"/>
      </a:hlink>
      <a:folHlink>
        <a:srgbClr val="7F7F7F"/>
      </a:folHlink>
    </a:clrScheme>
    <a:fontScheme name="Office Classic 2">
      <a:majorFont>
        <a:latin typeface="Arial"/>
        <a:ea typeface=""/>
        <a:cs typeface=""/>
        <a:font script="Jpan" typeface="Arial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Arial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Pearson 508">
      <a:dk1>
        <a:sysClr val="windowText" lastClr="000000"/>
      </a:dk1>
      <a:lt1>
        <a:sysClr val="window" lastClr="FFFFFF"/>
      </a:lt1>
      <a:dk2>
        <a:srgbClr val="000000"/>
      </a:dk2>
      <a:lt2>
        <a:srgbClr val="EEEEEE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3C1581"/>
      </a:hlink>
      <a:folHlink>
        <a:srgbClr val="7F7F7F"/>
      </a:folHlink>
    </a:clrScheme>
    <a:fontScheme name="Office Classic 2">
      <a:majorFont>
        <a:latin typeface="Arial"/>
        <a:ea typeface=""/>
        <a:cs typeface=""/>
        <a:font script="Jpan" typeface="Arial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Arial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Pearson 508">
      <a:dk1>
        <a:sysClr val="windowText" lastClr="000000"/>
      </a:dk1>
      <a:lt1>
        <a:sysClr val="window" lastClr="FFFFFF"/>
      </a:lt1>
      <a:dk2>
        <a:srgbClr val="000000"/>
      </a:dk2>
      <a:lt2>
        <a:srgbClr val="EEEEEE"/>
      </a:lt2>
      <a:accent1>
        <a:srgbClr val="3C1581"/>
      </a:accent1>
      <a:accent2>
        <a:srgbClr val="1A6C7C"/>
      </a:accent2>
      <a:accent3>
        <a:srgbClr val="CC730D"/>
      </a:accent3>
      <a:accent4>
        <a:srgbClr val="B2AA00"/>
      </a:accent4>
      <a:accent5>
        <a:srgbClr val="1B9332"/>
      </a:accent5>
      <a:accent6>
        <a:srgbClr val="7F7F7F"/>
      </a:accent6>
      <a:hlink>
        <a:srgbClr val="3C1581"/>
      </a:hlink>
      <a:folHlink>
        <a:srgbClr val="7F7F7F"/>
      </a:folHlink>
    </a:clrScheme>
    <a:fontScheme name="Office Classic 2">
      <a:majorFont>
        <a:latin typeface="Arial"/>
        <a:ea typeface=""/>
        <a:cs typeface=""/>
        <a:font script="Jpan" typeface="Arial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Arial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1084</TotalTime>
  <Words>586</Words>
  <Application>Microsoft Office PowerPoint</Application>
  <PresentationFormat>화면 슬라이드 쇼(4:3)</PresentationFormat>
  <Paragraphs>163</Paragraphs>
  <Slides>49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Arial</vt:lpstr>
      <vt:lpstr>Tahoma</vt:lpstr>
      <vt:lpstr>Times New Roman</vt:lpstr>
      <vt:lpstr>Wingdings</vt:lpstr>
      <vt:lpstr>508 Lecture</vt:lpstr>
      <vt:lpstr>Digital Design</vt:lpstr>
      <vt:lpstr> Block diagram of sequential circuit</vt:lpstr>
      <vt:lpstr> Synchronous clocked sequential circuit</vt:lpstr>
      <vt:lpstr> SR latch with NOR gates</vt:lpstr>
      <vt:lpstr> SR latch with NAND gates</vt:lpstr>
      <vt:lpstr> SR latch with control input</vt:lpstr>
      <vt:lpstr> D latch</vt:lpstr>
      <vt:lpstr> Graphic symbols for latches</vt:lpstr>
      <vt:lpstr> Clock response in latch and flip-flop</vt:lpstr>
      <vt:lpstr> Master–slave D flip-flop</vt:lpstr>
      <vt:lpstr> Graphic symbol for edge-triggered D flip-flop</vt:lpstr>
      <vt:lpstr> JK flip-flop</vt:lpstr>
      <vt:lpstr> T flip-flop</vt:lpstr>
      <vt:lpstr> Flip-Flop Characteristic Tables</vt:lpstr>
      <vt:lpstr> D flip-flop with asynchronous reset</vt:lpstr>
      <vt:lpstr> Example of sequential circuit</vt:lpstr>
      <vt:lpstr> Analysis of clocked sequential circuit</vt:lpstr>
      <vt:lpstr> State Equations</vt:lpstr>
      <vt:lpstr> State Table for the Circuit of Fig. 5.15</vt:lpstr>
      <vt:lpstr> Second Form of the State Table</vt:lpstr>
      <vt:lpstr> State diagram of the circuit of Fig. 5.15</vt:lpstr>
      <vt:lpstr> Sequential circuit with D flip-flop</vt:lpstr>
      <vt:lpstr> Sequential circuit with JK flip-flop</vt:lpstr>
      <vt:lpstr> State Table for Sequential Circuit with JK Flip-Flops</vt:lpstr>
      <vt:lpstr> State diagram of the circuit of Fig. 5.18</vt:lpstr>
      <vt:lpstr> Sequential circuit with T flip-flops (Binary Counter)</vt:lpstr>
      <vt:lpstr> State Table for Sequential Circuit with T Flip-Flops</vt:lpstr>
      <vt:lpstr> Block diagrams of Mealy and Moore state machines</vt:lpstr>
      <vt:lpstr> State Reduction</vt:lpstr>
      <vt:lpstr> State diagram</vt:lpstr>
      <vt:lpstr> State Table</vt:lpstr>
      <vt:lpstr> Reducing the State Table</vt:lpstr>
      <vt:lpstr> Reduced State diagram</vt:lpstr>
      <vt:lpstr> Reduced the State Table</vt:lpstr>
      <vt:lpstr> Three Possible Binary State Assignments</vt:lpstr>
      <vt:lpstr> Reduced State Table with Binary Assignment 1</vt:lpstr>
      <vt:lpstr> Design Procedure</vt:lpstr>
      <vt:lpstr> State diagram for sequence detector</vt:lpstr>
      <vt:lpstr> State Table for Sequence Detector</vt:lpstr>
      <vt:lpstr> K-Maps for sequence detector</vt:lpstr>
      <vt:lpstr> Logic diagram of a Moore-type sequence detector</vt:lpstr>
      <vt:lpstr> Flip-Flop Excitation Tables</vt:lpstr>
      <vt:lpstr> State Table and JK Flip-Flop Inputs</vt:lpstr>
      <vt:lpstr> Maps for J and K input equations</vt:lpstr>
      <vt:lpstr> Logic diagram for sequential circuit with JK flip-flops</vt:lpstr>
      <vt:lpstr> State diagram of three-bit binary counter</vt:lpstr>
      <vt:lpstr> State Table for Three-Bit Counter</vt:lpstr>
      <vt:lpstr> Maps for three-bit binary counter</vt:lpstr>
      <vt:lpstr> Logic diagram of three-bit binary counter</vt:lpstr>
    </vt:vector>
  </TitlesOfParts>
  <Company>echosvoice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 Compliant Lecture PowerPoint</dc:title>
  <dc:subject>Introduction to Psychology</dc:subject>
  <dc:creator>Echo Swinford</dc:creator>
  <cp:lastModifiedBy>swchung2012@gmail.com</cp:lastModifiedBy>
  <cp:revision>444</cp:revision>
  <dcterms:created xsi:type="dcterms:W3CDTF">2014-07-14T20:04:21Z</dcterms:created>
  <dcterms:modified xsi:type="dcterms:W3CDTF">2019-03-25T06:45:49Z</dcterms:modified>
</cp:coreProperties>
</file>